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6" r:id="rId3"/>
    <p:sldId id="267" r:id="rId4"/>
    <p:sldId id="265" r:id="rId5"/>
    <p:sldId id="257" r:id="rId6"/>
    <p:sldId id="263" r:id="rId7"/>
    <p:sldId id="271" r:id="rId8"/>
    <p:sldId id="270" r:id="rId9"/>
    <p:sldId id="273" r:id="rId10"/>
    <p:sldId id="268" r:id="rId11"/>
    <p:sldId id="259" r:id="rId12"/>
    <p:sldId id="272" r:id="rId13"/>
    <p:sldId id="261" r:id="rId14"/>
    <p:sldId id="260" r:id="rId15"/>
    <p:sldId id="25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A35349E-7D6B-4F34-A20E-27812A3BF268}" type="datetimeFigureOut">
              <a:rPr lang="en-US" smtClean="0"/>
              <a:pPr/>
              <a:t>4/16/2020</a:t>
            </a:fld>
            <a:endParaRPr lang="en-US"/>
          </a:p>
        </p:txBody>
      </p:sp>
      <p:sp>
        <p:nvSpPr>
          <p:cNvPr id="17" name="Footer Placeholder 16"/>
          <p:cNvSpPr>
            <a:spLocks noGrp="1"/>
          </p:cNvSpPr>
          <p:nvPr>
            <p:ph type="ftr" sz="quarter" idx="11"/>
          </p:nvPr>
        </p:nvSpPr>
        <p:spPr>
          <a:xfrm>
            <a:off x="2085393" y="236539"/>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9AF9258-E192-4C77-A11C-35CBAC3C61A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35349E-7D6B-4F34-A20E-27812A3BF268}"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F9258-E192-4C77-A11C-35CBAC3C61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1"/>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1"/>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3"/>
            <a:ext cx="2209800" cy="365125"/>
          </a:xfrm>
        </p:spPr>
        <p:txBody>
          <a:bodyPr/>
          <a:lstStyle/>
          <a:p>
            <a:fld id="{2A35349E-7D6B-4F34-A20E-27812A3BF268}" type="datetimeFigureOut">
              <a:rPr lang="en-US" smtClean="0"/>
              <a:pPr/>
              <a:t>4/16/2020</a:t>
            </a:fld>
            <a:endParaRPr lang="en-US"/>
          </a:p>
        </p:txBody>
      </p:sp>
      <p:sp>
        <p:nvSpPr>
          <p:cNvPr id="5" name="Footer Placeholder 4"/>
          <p:cNvSpPr>
            <a:spLocks noGrp="1"/>
          </p:cNvSpPr>
          <p:nvPr>
            <p:ph type="ftr" sz="quarter" idx="11"/>
          </p:nvPr>
        </p:nvSpPr>
        <p:spPr>
          <a:xfrm>
            <a:off x="457201" y="6248208"/>
            <a:ext cx="5573483" cy="365125"/>
          </a:xfrm>
        </p:spPr>
        <p:txBody>
          <a:bodyPr/>
          <a:lstStyle/>
          <a:p>
            <a:endParaRPr lang="en-US"/>
          </a:p>
        </p:txBody>
      </p:sp>
      <p:sp>
        <p:nvSpPr>
          <p:cNvPr id="7" name="Rectangle 6"/>
          <p:cNvSpPr/>
          <p:nvPr/>
        </p:nvSpPr>
        <p:spPr bwMode="white">
          <a:xfrm>
            <a:off x="6096319"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9"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9"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9" y="144463"/>
            <a:ext cx="533400" cy="244476"/>
          </a:xfrm>
        </p:spPr>
        <p:txBody>
          <a:bodyPr/>
          <a:lstStyle/>
          <a:p>
            <a:fld id="{59AF9258-E192-4C77-A11C-35CBAC3C61A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A35349E-7D6B-4F34-A20E-27812A3BF268}" type="datetimeFigureOut">
              <a:rPr lang="en-US" smtClean="0"/>
              <a:pPr/>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9AF9258-E192-4C77-A11C-35CBAC3C61A0}"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1" y="2743201"/>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A35349E-7D6B-4F34-A20E-27812A3BF268}" type="datetimeFigureOut">
              <a:rPr lang="en-US" smtClean="0"/>
              <a:pPr/>
              <a:t>4/16/2020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9AF9258-E192-4C77-A11C-35CBAC3C61A0}"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2A35349E-7D6B-4F34-A20E-27812A3BF268}" type="datetimeFigureOut">
              <a:rPr lang="en-US" smtClean="0"/>
              <a:pPr/>
              <a:t>4/16/2020</a:t>
            </a:fld>
            <a:endParaRPr lang="en-US"/>
          </a:p>
        </p:txBody>
      </p:sp>
      <p:sp>
        <p:nvSpPr>
          <p:cNvPr id="10" name="Slide Number Placeholder 9"/>
          <p:cNvSpPr>
            <a:spLocks noGrp="1"/>
          </p:cNvSpPr>
          <p:nvPr>
            <p:ph type="sldNum" sz="quarter" idx="16"/>
          </p:nvPr>
        </p:nvSpPr>
        <p:spPr/>
        <p:txBody>
          <a:bodyPr rtlCol="0"/>
          <a:lstStyle/>
          <a:p>
            <a:fld id="{59AF9258-E192-4C77-A11C-35CBAC3C61A0}"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1"/>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2A35349E-7D6B-4F34-A20E-27812A3BF268}" type="datetimeFigureOut">
              <a:rPr lang="en-US" smtClean="0"/>
              <a:pPr/>
              <a:t>4/16/2020</a:t>
            </a:fld>
            <a:endParaRPr lang="en-US"/>
          </a:p>
        </p:txBody>
      </p:sp>
      <p:sp>
        <p:nvSpPr>
          <p:cNvPr id="12" name="Slide Number Placeholder 11"/>
          <p:cNvSpPr>
            <a:spLocks noGrp="1"/>
          </p:cNvSpPr>
          <p:nvPr>
            <p:ph type="sldNum" sz="quarter" idx="16"/>
          </p:nvPr>
        </p:nvSpPr>
        <p:spPr/>
        <p:txBody>
          <a:bodyPr rtlCol="0"/>
          <a:lstStyle/>
          <a:p>
            <a:fld id="{59AF9258-E192-4C77-A11C-35CBAC3C61A0}"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A35349E-7D6B-4F34-A20E-27812A3BF268}" type="datetimeFigureOut">
              <a:rPr lang="en-US" smtClean="0"/>
              <a:pPr/>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9AF9258-E192-4C77-A11C-35CBAC3C61A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35349E-7D6B-4F34-A20E-27812A3BF268}" type="datetimeFigureOut">
              <a:rPr lang="en-US" smtClean="0"/>
              <a:pPr/>
              <a:t>4/16/2020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9AF9258-E192-4C77-A11C-35CBAC3C61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1"/>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A35349E-7D6B-4F34-A20E-27812A3BF268}" type="datetimeFigureOut">
              <a:rPr lang="en-US" smtClean="0"/>
              <a:pPr/>
              <a:t>4/16/2020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9AF9258-E192-4C77-A11C-35CBAC3C61A0}"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1"/>
            <a:ext cx="2667000" cy="365125"/>
          </a:xfrm>
        </p:spPr>
        <p:txBody>
          <a:bodyPr rtlCol="0"/>
          <a:lstStyle/>
          <a:p>
            <a:fld id="{2A35349E-7D6B-4F34-A20E-27812A3BF268}" type="datetimeFigureOut">
              <a:rPr lang="en-US" smtClean="0"/>
              <a:pPr/>
              <a:t>4/16/2020</a:t>
            </a:fld>
            <a:endParaRPr lang="en-US"/>
          </a:p>
        </p:txBody>
      </p:sp>
      <p:sp>
        <p:nvSpPr>
          <p:cNvPr id="13" name="Slide Number Placeholder 12"/>
          <p:cNvSpPr>
            <a:spLocks noGrp="1"/>
          </p:cNvSpPr>
          <p:nvPr>
            <p:ph type="sldNum" sz="quarter" idx="11"/>
          </p:nvPr>
        </p:nvSpPr>
        <p:spPr>
          <a:xfrm>
            <a:off x="0" y="4667250"/>
            <a:ext cx="1447800" cy="663578"/>
          </a:xfrm>
        </p:spPr>
        <p:txBody>
          <a:bodyPr rtlCol="0"/>
          <a:lstStyle>
            <a:lvl1pPr>
              <a:defRPr sz="2800"/>
            </a:lvl1pPr>
          </a:lstStyle>
          <a:p>
            <a:fld id="{59AF9258-E192-4C77-A11C-35CBAC3C61A0}" type="slidenum">
              <a:rPr lang="en-US" smtClean="0"/>
              <a:pPr/>
              <a:t>‹#›</a:t>
            </a:fld>
            <a:endParaRPr lang="en-US"/>
          </a:p>
        </p:txBody>
      </p:sp>
      <p:sp>
        <p:nvSpPr>
          <p:cNvPr id="14" name="Footer Placeholder 13"/>
          <p:cNvSpPr>
            <a:spLocks noGrp="1"/>
          </p:cNvSpPr>
          <p:nvPr>
            <p:ph type="ftr" sz="quarter" idx="12"/>
          </p:nvPr>
        </p:nvSpPr>
        <p:spPr>
          <a:xfrm>
            <a:off x="1600200" y="6248207"/>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1"/>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A35349E-7D6B-4F34-A20E-27812A3BF268}" type="datetimeFigureOut">
              <a:rPr lang="en-US" smtClean="0"/>
              <a:pPr/>
              <a:t>4/16/2020</a:t>
            </a:fld>
            <a:endParaRPr lang="en-US"/>
          </a:p>
        </p:txBody>
      </p:sp>
      <p:sp>
        <p:nvSpPr>
          <p:cNvPr id="3" name="Footer Placeholder 2"/>
          <p:cNvSpPr>
            <a:spLocks noGrp="1"/>
          </p:cNvSpPr>
          <p:nvPr>
            <p:ph type="ftr" sz="quarter" idx="3"/>
          </p:nvPr>
        </p:nvSpPr>
        <p:spPr>
          <a:xfrm>
            <a:off x="609601" y="6248207"/>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49" y="1280160"/>
            <a:ext cx="8553451"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9AF9258-E192-4C77-A11C-35CBAC3C61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038600"/>
            <a:ext cx="7162800" cy="1371600"/>
          </a:xfrm>
        </p:spPr>
        <p:style>
          <a:lnRef idx="0">
            <a:schemeClr val="accent5"/>
          </a:lnRef>
          <a:fillRef idx="3">
            <a:schemeClr val="accent5"/>
          </a:fillRef>
          <a:effectRef idx="3">
            <a:schemeClr val="accent5"/>
          </a:effectRef>
          <a:fontRef idx="minor">
            <a:schemeClr val="lt1"/>
          </a:fontRef>
        </p:style>
        <p:txBody>
          <a:bodyPr>
            <a:normAutofit/>
          </a:bodyPr>
          <a:lstStyle/>
          <a:p>
            <a:pPr algn="ctr"/>
            <a:r>
              <a:rPr lang="en-US" sz="3600" dirty="0" smtClean="0">
                <a:solidFill>
                  <a:schemeClr val="accent1">
                    <a:lumMod val="50000"/>
                  </a:schemeClr>
                </a:solidFill>
                <a:latin typeface="Times New Roman" pitchFamily="18" charset="0"/>
                <a:cs typeface="Times New Roman" pitchFamily="18" charset="0"/>
              </a:rPr>
              <a:t>Stress engulfing the Youth</a:t>
            </a:r>
            <a:endParaRPr lang="en-US" sz="3600" dirty="0">
              <a:solidFill>
                <a:schemeClr val="accent1">
                  <a:lumMod val="50000"/>
                </a:schemeClr>
              </a:solidFill>
              <a:latin typeface="Times New Roman" pitchFamily="18" charset="0"/>
              <a:cs typeface="Times New Roman" pitchFamily="18" charset="0"/>
            </a:endParaRPr>
          </a:p>
        </p:txBody>
      </p:sp>
      <p:sp>
        <p:nvSpPr>
          <p:cNvPr id="3" name="Subtitle 2"/>
          <p:cNvSpPr>
            <a:spLocks noGrp="1"/>
          </p:cNvSpPr>
          <p:nvPr>
            <p:ph type="subTitle" idx="1"/>
          </p:nvPr>
        </p:nvSpPr>
        <p:spPr>
          <a:xfrm>
            <a:off x="2362200" y="5638801"/>
            <a:ext cx="6781800" cy="1097037"/>
          </a:xfrm>
        </p:spPr>
        <p:style>
          <a:lnRef idx="1">
            <a:schemeClr val="accent1"/>
          </a:lnRef>
          <a:fillRef idx="3">
            <a:schemeClr val="accent1"/>
          </a:fillRef>
          <a:effectRef idx="2">
            <a:schemeClr val="accent1"/>
          </a:effectRef>
          <a:fontRef idx="minor">
            <a:schemeClr val="lt1"/>
          </a:fontRef>
        </p:style>
        <p:txBody>
          <a:bodyPr>
            <a:normAutofit/>
          </a:bodyPr>
          <a:lstStyle/>
          <a:p>
            <a:pPr algn="ctr">
              <a:spcBef>
                <a:spcPts val="0"/>
              </a:spcBef>
            </a:pPr>
            <a:r>
              <a:rPr lang="en-US" sz="1800" dirty="0" smtClean="0">
                <a:solidFill>
                  <a:schemeClr val="bg1"/>
                </a:solidFill>
              </a:rPr>
              <a:t>Anshul Jaiswal &amp; A.P.Singh</a:t>
            </a:r>
          </a:p>
          <a:p>
            <a:pPr algn="ctr">
              <a:spcBef>
                <a:spcPts val="0"/>
              </a:spcBef>
            </a:pPr>
            <a:r>
              <a:rPr lang="en-US" sz="1800" dirty="0" smtClean="0">
                <a:solidFill>
                  <a:schemeClr val="bg1"/>
                </a:solidFill>
              </a:rPr>
              <a:t>Department of Psychology</a:t>
            </a:r>
          </a:p>
          <a:p>
            <a:pPr algn="ctr">
              <a:spcBef>
                <a:spcPts val="0"/>
              </a:spcBef>
            </a:pPr>
            <a:r>
              <a:rPr lang="en-US" sz="1800" dirty="0" smtClean="0">
                <a:solidFill>
                  <a:schemeClr val="bg1"/>
                </a:solidFill>
              </a:rPr>
              <a:t>AMPGC </a:t>
            </a:r>
            <a:endParaRPr lang="en-US" sz="1800" dirty="0"/>
          </a:p>
        </p:txBody>
      </p:sp>
      <p:pic>
        <p:nvPicPr>
          <p:cNvPr id="4" name="Picture 3" descr="http://www.lifepositive.com/mind/psychology/stress/grfx/stress_children_img.jpg"/>
          <p:cNvPicPr/>
          <p:nvPr/>
        </p:nvPicPr>
        <p:blipFill>
          <a:blip r:embed="rId2"/>
          <a:srcRect/>
          <a:stretch>
            <a:fillRect/>
          </a:stretch>
        </p:blipFill>
        <p:spPr bwMode="auto">
          <a:xfrm>
            <a:off x="304802" y="228600"/>
            <a:ext cx="7086599" cy="39624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latin typeface="Times New Roman" pitchFamily="18" charset="0"/>
                <a:cs typeface="Times New Roman" pitchFamily="18" charset="0"/>
              </a:rPr>
              <a:t>Managing  Stress</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style>
          <a:lnRef idx="0">
            <a:schemeClr val="accent2"/>
          </a:lnRef>
          <a:fillRef idx="3">
            <a:schemeClr val="accent2"/>
          </a:fillRef>
          <a:effectRef idx="3">
            <a:schemeClr val="accent2"/>
          </a:effectRef>
          <a:fontRef idx="minor">
            <a:schemeClr val="lt1"/>
          </a:fontRef>
        </p:style>
        <p:txBody>
          <a:bodyPr>
            <a:normAutofit/>
          </a:bodyPr>
          <a:lstStyle/>
          <a:p>
            <a:pPr algn="just"/>
            <a:r>
              <a:rPr lang="en-US" sz="3000" dirty="0" smtClean="0">
                <a:solidFill>
                  <a:schemeClr val="tx1"/>
                </a:solidFill>
                <a:latin typeface="Times New Roman" pitchFamily="18" charset="0"/>
                <a:cs typeface="Times New Roman" pitchFamily="18" charset="0"/>
              </a:rPr>
              <a:t>Remember that success will not come from a half hearted effort, nor will it come overnight. It will take determination, persistence and time. Some suggestions may help immediately, but if the stress is chronic, it may require more attention and lifestyle changes. Determine the tolerance level for stress and try to live within the limits. Learn to accept or change stressful and tense situations whenever possible.</a:t>
            </a:r>
          </a:p>
          <a:p>
            <a:pPr algn="just"/>
            <a:endParaRPr lang="en-US" sz="3000" dirty="0">
              <a:solidFill>
                <a:schemeClr val="tx1"/>
              </a:solidFill>
              <a:latin typeface="Times New Roman" pitchFamily="18" charset="0"/>
              <a:cs typeface="Times New Roman" pitchFamily="18" charset="0"/>
            </a:endParaRPr>
          </a:p>
        </p:txBody>
      </p:sp>
    </p:spTree>
  </p:cSld>
  <p:clrMapOvr>
    <a:masterClrMapping/>
  </p:clrMapOvr>
  <p:transition>
    <p:split orient="ver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tx1"/>
                </a:solidFill>
                <a:latin typeface="Times New Roman" pitchFamily="18" charset="0"/>
                <a:cs typeface="Times New Roman" pitchFamily="18" charset="0"/>
              </a:rPr>
              <a:t>Individual Stress</a:t>
            </a:r>
            <a:br>
              <a:rPr lang="en-US" b="1" dirty="0" smtClean="0">
                <a:solidFill>
                  <a:schemeClr val="tx1"/>
                </a:solidFill>
                <a:latin typeface="Times New Roman" pitchFamily="18" charset="0"/>
                <a:cs typeface="Times New Roman" pitchFamily="18" charset="0"/>
              </a:rPr>
            </a:br>
            <a:r>
              <a:rPr lang="en-US" b="1" dirty="0" smtClean="0">
                <a:solidFill>
                  <a:schemeClr val="tx1"/>
                </a:solidFill>
                <a:latin typeface="Times New Roman" pitchFamily="18" charset="0"/>
                <a:cs typeface="Times New Roman" pitchFamily="18" charset="0"/>
              </a:rPr>
              <a:t>Management Initiatives</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style>
          <a:lnRef idx="0">
            <a:schemeClr val="accent2"/>
          </a:lnRef>
          <a:fillRef idx="3">
            <a:schemeClr val="accent2"/>
          </a:fillRef>
          <a:effectRef idx="3">
            <a:schemeClr val="accent2"/>
          </a:effectRef>
          <a:fontRef idx="minor">
            <a:schemeClr val="lt1"/>
          </a:fontRef>
        </p:style>
        <p:txBody>
          <a:bodyPr/>
          <a:lstStyle/>
          <a:p>
            <a:endParaRPr lang="en-US" dirty="0"/>
          </a:p>
        </p:txBody>
      </p:sp>
      <p:sp>
        <p:nvSpPr>
          <p:cNvPr id="4" name="Rectangle 3"/>
          <p:cNvSpPr/>
          <p:nvPr/>
        </p:nvSpPr>
        <p:spPr>
          <a:xfrm>
            <a:off x="685800" y="1600201"/>
            <a:ext cx="7772400" cy="3998018"/>
          </a:xfrm>
          <a:prstGeom prst="rect">
            <a:avLst/>
          </a:prstGeom>
        </p:spPr>
        <p:txBody>
          <a:bodyPr wrap="square">
            <a:spAutoFit/>
          </a:bodyPr>
          <a:lstStyle/>
          <a:p>
            <a:pPr>
              <a:lnSpc>
                <a:spcPct val="140000"/>
              </a:lnSpc>
              <a:buFont typeface="Wingdings" pitchFamily="2" charset="2"/>
              <a:buChar char="v"/>
            </a:pPr>
            <a:r>
              <a:rPr lang="en-US" sz="2400" b="1" dirty="0" smtClean="0"/>
              <a:t>Designed to eliminate or control sources of stress and improve the person’s ability to cope</a:t>
            </a:r>
          </a:p>
          <a:p>
            <a:pPr>
              <a:lnSpc>
                <a:spcPct val="140000"/>
              </a:lnSpc>
              <a:buFont typeface="Wingdings" pitchFamily="2" charset="2"/>
              <a:buChar char="v"/>
            </a:pPr>
            <a:r>
              <a:rPr lang="en-US" sz="2400" b="1" dirty="0" smtClean="0"/>
              <a:t>A person can manage stress by:</a:t>
            </a:r>
          </a:p>
          <a:p>
            <a:pPr lvl="1">
              <a:lnSpc>
                <a:spcPct val="140000"/>
              </a:lnSpc>
              <a:buFont typeface="Wingdings" pitchFamily="2" charset="2"/>
              <a:buChar char="v"/>
            </a:pPr>
            <a:r>
              <a:rPr lang="en-US" sz="2000" b="1" dirty="0" smtClean="0"/>
              <a:t>Planning ahead and practicing good time management</a:t>
            </a:r>
          </a:p>
          <a:p>
            <a:pPr lvl="1">
              <a:lnSpc>
                <a:spcPct val="150000"/>
              </a:lnSpc>
              <a:buFont typeface="Wingdings" pitchFamily="2" charset="2"/>
              <a:buChar char="v"/>
            </a:pPr>
            <a:r>
              <a:rPr lang="en-US" sz="2000" b="1" dirty="0" smtClean="0"/>
              <a:t>Having good personal health management practices</a:t>
            </a:r>
          </a:p>
          <a:p>
            <a:pPr lvl="1">
              <a:lnSpc>
                <a:spcPct val="150000"/>
              </a:lnSpc>
              <a:buFont typeface="Wingdings" pitchFamily="2" charset="2"/>
              <a:buChar char="v"/>
            </a:pPr>
            <a:r>
              <a:rPr lang="en-US" sz="2000" b="1" dirty="0" smtClean="0"/>
              <a:t>Maintaining a positive perspective</a:t>
            </a:r>
          </a:p>
          <a:p>
            <a:pPr lvl="1">
              <a:lnSpc>
                <a:spcPct val="150000"/>
              </a:lnSpc>
              <a:buFont typeface="Wingdings" pitchFamily="2" charset="2"/>
              <a:buChar char="v"/>
            </a:pPr>
            <a:r>
              <a:rPr lang="en-US" sz="2000" b="1" dirty="0" smtClean="0"/>
              <a:t>Balancing work life and personal life</a:t>
            </a:r>
          </a:p>
          <a:p>
            <a:pPr lvl="1">
              <a:lnSpc>
                <a:spcPct val="150000"/>
              </a:lnSpc>
              <a:buFont typeface="Wingdings" pitchFamily="2" charset="2"/>
              <a:buChar char="v"/>
            </a:pPr>
            <a:r>
              <a:rPr lang="en-US" sz="2000" b="1" dirty="0" smtClean="0"/>
              <a:t>Learning a relaxation technique</a:t>
            </a:r>
            <a:endParaRPr lang="en-US" sz="2000" b="1" dirty="0"/>
          </a:p>
        </p:txBody>
      </p:sp>
    </p:spTree>
  </p:cSld>
  <p:clrMapOvr>
    <a:masterClrMapping/>
  </p:clrMapOvr>
  <p:transition>
    <p:pull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tx1"/>
                </a:solidFill>
                <a:latin typeface="Times New Roman" pitchFamily="18" charset="0"/>
                <a:cs typeface="Times New Roman" pitchFamily="18" charset="0"/>
              </a:rPr>
              <a:t>Combating Stress</a:t>
            </a:r>
            <a:endParaRPr lang="en-US"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style>
          <a:lnRef idx="0">
            <a:schemeClr val="accent2"/>
          </a:lnRef>
          <a:fillRef idx="3">
            <a:schemeClr val="accent2"/>
          </a:fillRef>
          <a:effectRef idx="3">
            <a:schemeClr val="accent2"/>
          </a:effectRef>
          <a:fontRef idx="minor">
            <a:schemeClr val="lt1"/>
          </a:fontRef>
        </p:style>
        <p:txBody>
          <a:bodyPr>
            <a:normAutofit/>
          </a:bodyPr>
          <a:lstStyle/>
          <a:p>
            <a:pPr algn="ctr"/>
            <a:r>
              <a:rPr lang="en-US" sz="3600" dirty="0" smtClean="0">
                <a:solidFill>
                  <a:schemeClr val="tx1"/>
                </a:solidFill>
                <a:latin typeface="Times New Roman" pitchFamily="18" charset="0"/>
                <a:cs typeface="Times New Roman" pitchFamily="18" charset="0"/>
              </a:rPr>
              <a:t>ABC of stress</a:t>
            </a:r>
          </a:p>
          <a:p>
            <a:r>
              <a:rPr lang="en-US" sz="3600" dirty="0" smtClean="0">
                <a:solidFill>
                  <a:schemeClr val="tx1"/>
                </a:solidFill>
                <a:latin typeface="Times New Roman" pitchFamily="18" charset="0"/>
                <a:cs typeface="Times New Roman" pitchFamily="18" charset="0"/>
              </a:rPr>
              <a:t>A= Awareness. “what cause you stress”</a:t>
            </a:r>
          </a:p>
          <a:p>
            <a:r>
              <a:rPr lang="en-US" sz="3600" dirty="0" smtClean="0">
                <a:solidFill>
                  <a:schemeClr val="tx1"/>
                </a:solidFill>
                <a:latin typeface="Times New Roman" pitchFamily="18" charset="0"/>
                <a:cs typeface="Times New Roman" pitchFamily="18" charset="0"/>
              </a:rPr>
              <a:t>B= Balance “ between positive and negative stress”</a:t>
            </a:r>
          </a:p>
          <a:p>
            <a:r>
              <a:rPr lang="en-US" sz="3600" dirty="0" smtClean="0">
                <a:solidFill>
                  <a:schemeClr val="tx1"/>
                </a:solidFill>
                <a:latin typeface="Times New Roman" pitchFamily="18" charset="0"/>
                <a:cs typeface="Times New Roman" pitchFamily="18" charset="0"/>
              </a:rPr>
              <a:t>C= Control “ what one can do to help themselves”</a:t>
            </a:r>
            <a:endParaRPr lang="en-US" sz="3600" dirty="0">
              <a:solidFill>
                <a:schemeClr val="tx1"/>
              </a:solidFill>
              <a:latin typeface="Times New Roman" pitchFamily="18" charset="0"/>
              <a:cs typeface="Times New Roman" pitchFamily="18" charset="0"/>
            </a:endParaRPr>
          </a:p>
        </p:txBody>
      </p:sp>
    </p:spTree>
  </p:cSld>
  <p:clrMapOvr>
    <a:masterClrMapping/>
  </p:clrMapOvr>
  <p:transition>
    <p:split orient="ver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609600"/>
            <a:ext cx="8153400" cy="609600"/>
          </a:xfrm>
        </p:spPr>
        <p:txBody>
          <a:bodyPr>
            <a:noAutofit/>
          </a:bodyPr>
          <a:lstStyle/>
          <a:p>
            <a:pPr algn="ctr"/>
            <a:r>
              <a:rPr lang="en-US" sz="4800" b="1" dirty="0" smtClean="0">
                <a:solidFill>
                  <a:schemeClr val="tx1"/>
                </a:solidFill>
                <a:latin typeface="Times New Roman" pitchFamily="18" charset="0"/>
                <a:cs typeface="Times New Roman" pitchFamily="18" charset="0"/>
              </a:rPr>
              <a:t>Stress-busters</a:t>
            </a:r>
            <a:r>
              <a:rPr lang="en-US" sz="4800" dirty="0" smtClean="0">
                <a:solidFill>
                  <a:schemeClr val="tx1"/>
                </a:solidFill>
                <a:latin typeface="Times New Roman" pitchFamily="18" charset="0"/>
                <a:cs typeface="Times New Roman" pitchFamily="18" charset="0"/>
              </a:rPr>
              <a:t/>
            </a:r>
            <a:br>
              <a:rPr lang="en-US" sz="4800" dirty="0" smtClean="0">
                <a:solidFill>
                  <a:schemeClr val="tx1"/>
                </a:solidFill>
                <a:latin typeface="Times New Roman" pitchFamily="18" charset="0"/>
                <a:cs typeface="Times New Roman" pitchFamily="18" charset="0"/>
              </a:rPr>
            </a:br>
            <a:endParaRPr lang="en-US" sz="4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style>
          <a:lnRef idx="0">
            <a:schemeClr val="accent2"/>
          </a:lnRef>
          <a:fillRef idx="3">
            <a:schemeClr val="accent2"/>
          </a:fillRef>
          <a:effectRef idx="3">
            <a:schemeClr val="accent2"/>
          </a:effectRef>
          <a:fontRef idx="minor">
            <a:schemeClr val="lt1"/>
          </a:fontRef>
        </p:style>
        <p:txBody>
          <a:bodyPr>
            <a:normAutofit fontScale="77500" lnSpcReduction="20000"/>
          </a:bodyPr>
          <a:lstStyle/>
          <a:p>
            <a:pPr>
              <a:buNone/>
            </a:pPr>
            <a:r>
              <a:rPr lang="en-US" dirty="0" smtClean="0">
                <a:solidFill>
                  <a:schemeClr val="tx1"/>
                </a:solidFill>
                <a:latin typeface="Times New Roman" pitchFamily="18" charset="0"/>
                <a:cs typeface="Times New Roman" pitchFamily="18" charset="0"/>
              </a:rPr>
              <a:t>During times of stress, certain factors may help deal with it. Some such stress-relievers are:</a:t>
            </a:r>
          </a:p>
          <a:p>
            <a:pPr lvl="0">
              <a:buFont typeface="Wingdings" pitchFamily="2" charset="2"/>
              <a:buChar char="Ø"/>
            </a:pPr>
            <a:r>
              <a:rPr lang="en-US" dirty="0" smtClean="0">
                <a:solidFill>
                  <a:schemeClr val="tx1"/>
                </a:solidFill>
                <a:latin typeface="Times New Roman" pitchFamily="18" charset="0"/>
                <a:cs typeface="Times New Roman" pitchFamily="18" charset="0"/>
              </a:rPr>
              <a:t>Exercising, walking, running, aerobics</a:t>
            </a:r>
          </a:p>
          <a:p>
            <a:pPr lvl="0">
              <a:buFont typeface="Wingdings" pitchFamily="2" charset="2"/>
              <a:buChar char="Ø"/>
            </a:pPr>
            <a:r>
              <a:rPr lang="en-US" dirty="0" smtClean="0">
                <a:solidFill>
                  <a:schemeClr val="tx1"/>
                </a:solidFill>
                <a:latin typeface="Times New Roman" pitchFamily="18" charset="0"/>
                <a:cs typeface="Times New Roman" pitchFamily="18" charset="0"/>
              </a:rPr>
              <a:t>Playing indoor/outdoor games</a:t>
            </a:r>
          </a:p>
          <a:p>
            <a:pPr lvl="0">
              <a:buFont typeface="Wingdings" pitchFamily="2" charset="2"/>
              <a:buChar char="Ø"/>
            </a:pPr>
            <a:r>
              <a:rPr lang="en-US" dirty="0" smtClean="0">
                <a:solidFill>
                  <a:schemeClr val="tx1"/>
                </a:solidFill>
                <a:latin typeface="Times New Roman" pitchFamily="18" charset="0"/>
                <a:cs typeface="Times New Roman" pitchFamily="18" charset="0"/>
              </a:rPr>
              <a:t>Shouting or crying or laughing out aloud</a:t>
            </a:r>
          </a:p>
          <a:p>
            <a:pPr lvl="0">
              <a:buFont typeface="Wingdings" pitchFamily="2" charset="2"/>
              <a:buChar char="Ø"/>
            </a:pPr>
            <a:r>
              <a:rPr lang="en-US" dirty="0" smtClean="0">
                <a:solidFill>
                  <a:schemeClr val="tx1"/>
                </a:solidFill>
                <a:latin typeface="Times New Roman" pitchFamily="18" charset="0"/>
                <a:cs typeface="Times New Roman" pitchFamily="18" charset="0"/>
              </a:rPr>
              <a:t>Doing a </a:t>
            </a:r>
            <a:r>
              <a:rPr lang="en-US" dirty="0" err="1" smtClean="0">
                <a:solidFill>
                  <a:schemeClr val="tx1"/>
                </a:solidFill>
                <a:latin typeface="Times New Roman" pitchFamily="18" charset="0"/>
                <a:cs typeface="Times New Roman" pitchFamily="18" charset="0"/>
              </a:rPr>
              <a:t>favourite</a:t>
            </a:r>
            <a:r>
              <a:rPr lang="en-US" dirty="0" smtClean="0">
                <a:solidFill>
                  <a:schemeClr val="tx1"/>
                </a:solidFill>
                <a:latin typeface="Times New Roman" pitchFamily="18" charset="0"/>
                <a:cs typeface="Times New Roman" pitchFamily="18" charset="0"/>
              </a:rPr>
              <a:t> hobby like singing, dancing, listening to music, Meditating, doing yoga </a:t>
            </a:r>
          </a:p>
          <a:p>
            <a:pPr lvl="0">
              <a:buFont typeface="Wingdings" pitchFamily="2" charset="2"/>
              <a:buChar char="Ø"/>
            </a:pPr>
            <a:r>
              <a:rPr lang="en-US" dirty="0" smtClean="0">
                <a:solidFill>
                  <a:schemeClr val="tx1"/>
                </a:solidFill>
                <a:latin typeface="Times New Roman" pitchFamily="18" charset="0"/>
                <a:cs typeface="Times New Roman" pitchFamily="18" charset="0"/>
              </a:rPr>
              <a:t>Keeping pets, looking at a fish tank</a:t>
            </a:r>
          </a:p>
          <a:p>
            <a:pPr lvl="0">
              <a:buFont typeface="Wingdings" pitchFamily="2" charset="2"/>
              <a:buChar char="Ø"/>
            </a:pPr>
            <a:r>
              <a:rPr lang="en-US" dirty="0" smtClean="0">
                <a:solidFill>
                  <a:schemeClr val="tx1"/>
                </a:solidFill>
                <a:latin typeface="Times New Roman" pitchFamily="18" charset="0"/>
                <a:cs typeface="Times New Roman" pitchFamily="18" charset="0"/>
              </a:rPr>
              <a:t>Watching the sea</a:t>
            </a:r>
          </a:p>
          <a:p>
            <a:pPr lvl="0">
              <a:buFont typeface="Wingdings" pitchFamily="2" charset="2"/>
              <a:buChar char="Ø"/>
            </a:pPr>
            <a:r>
              <a:rPr lang="en-US" dirty="0" smtClean="0">
                <a:solidFill>
                  <a:schemeClr val="tx1"/>
                </a:solidFill>
                <a:latin typeface="Times New Roman" pitchFamily="18" charset="0"/>
                <a:cs typeface="Times New Roman" pitchFamily="18" charset="0"/>
              </a:rPr>
              <a:t>Sleeping</a:t>
            </a:r>
          </a:p>
          <a:p>
            <a:pPr lvl="0">
              <a:buFont typeface="Wingdings" pitchFamily="2" charset="2"/>
              <a:buChar char="Ø"/>
            </a:pPr>
            <a:r>
              <a:rPr lang="en-US" dirty="0" smtClean="0">
                <a:solidFill>
                  <a:schemeClr val="tx1"/>
                </a:solidFill>
                <a:latin typeface="Times New Roman" pitchFamily="18" charset="0"/>
                <a:cs typeface="Times New Roman" pitchFamily="18" charset="0"/>
              </a:rPr>
              <a:t>Going to temples or churches or mosques, praying</a:t>
            </a:r>
          </a:p>
          <a:p>
            <a:pPr lvl="0">
              <a:buFont typeface="Wingdings" pitchFamily="2" charset="2"/>
              <a:buChar char="Ø"/>
            </a:pPr>
            <a:r>
              <a:rPr lang="en-US" dirty="0" smtClean="0">
                <a:solidFill>
                  <a:schemeClr val="tx1"/>
                </a:solidFill>
                <a:latin typeface="Times New Roman" pitchFamily="18" charset="0"/>
                <a:cs typeface="Times New Roman" pitchFamily="18" charset="0"/>
              </a:rPr>
              <a:t>Drawing, painting, looking at calming scenes like green fields</a:t>
            </a:r>
          </a:p>
          <a:p>
            <a:pPr>
              <a:buFont typeface="Wingdings" pitchFamily="2" charset="2"/>
              <a:buChar char="Ø"/>
            </a:pPr>
            <a:endParaRPr lang="en-US" dirty="0">
              <a:solidFill>
                <a:schemeClr val="tx1"/>
              </a:solidFill>
              <a:latin typeface="Times New Roman" pitchFamily="18" charset="0"/>
              <a:cs typeface="Times New Roman" pitchFamily="18" charset="0"/>
            </a:endParaRPr>
          </a:p>
        </p:txBody>
      </p:sp>
    </p:spTree>
  </p:cSld>
  <p:clrMapOvr>
    <a:masterClrMapping/>
  </p:clrMapOvr>
  <p:transition>
    <p:wheel spokes="2"/>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tx1"/>
                </a:solidFill>
                <a:latin typeface="Times New Roman" pitchFamily="18" charset="0"/>
                <a:cs typeface="Times New Roman" pitchFamily="18" charset="0"/>
              </a:rPr>
              <a:t>       Conclusion</a:t>
            </a:r>
            <a:endParaRPr lang="en-US" b="1" dirty="0">
              <a:solidFill>
                <a:schemeClr val="tx1"/>
              </a:solidFill>
              <a:latin typeface="Times New Roman" pitchFamily="18" charset="0"/>
              <a:cs typeface="Times New Roman" pitchFamily="18" charset="0"/>
            </a:endParaRPr>
          </a:p>
        </p:txBody>
      </p:sp>
      <p:sp>
        <p:nvSpPr>
          <p:cNvPr id="7" name="Content Placeholder 6"/>
          <p:cNvSpPr>
            <a:spLocks noGrp="1"/>
          </p:cNvSpPr>
          <p:nvPr>
            <p:ph sz="quarter" idx="1"/>
          </p:nvPr>
        </p:nvSpPr>
        <p:spPr>
          <a:xfrm>
            <a:off x="612648" y="1600200"/>
            <a:ext cx="8153400" cy="5029200"/>
          </a:xfrm>
        </p:spPr>
        <p:style>
          <a:lnRef idx="0">
            <a:schemeClr val="accent2"/>
          </a:lnRef>
          <a:fillRef idx="3">
            <a:schemeClr val="accent2"/>
          </a:fillRef>
          <a:effectRef idx="3">
            <a:schemeClr val="accent2"/>
          </a:effectRef>
          <a:fontRef idx="minor">
            <a:schemeClr val="lt1"/>
          </a:fontRef>
        </p:style>
        <p:txBody>
          <a:bodyPr>
            <a:normAutofit/>
          </a:bodyPr>
          <a:lstStyle/>
          <a:p>
            <a:endParaRPr lang="en-US" sz="3200" dirty="0" smtClean="0">
              <a:latin typeface="Times New Roman" pitchFamily="18" charset="0"/>
              <a:cs typeface="Times New Roman" pitchFamily="18" charset="0"/>
            </a:endParaRPr>
          </a:p>
          <a:p>
            <a:pPr>
              <a:buNone/>
            </a:pPr>
            <a:endParaRPr lang="en-US" sz="3200" dirty="0" smtClean="0">
              <a:solidFill>
                <a:schemeClr val="tx1"/>
              </a:solidFill>
              <a:latin typeface="Times New Roman" pitchFamily="18" charset="0"/>
              <a:cs typeface="Times New Roman" pitchFamily="18" charset="0"/>
            </a:endParaRPr>
          </a:p>
          <a:p>
            <a:pPr>
              <a:buNone/>
            </a:pPr>
            <a:r>
              <a:rPr lang="en-US" sz="3200" dirty="0" smtClean="0">
                <a:solidFill>
                  <a:schemeClr val="tx1"/>
                </a:solidFill>
                <a:latin typeface="Times New Roman" pitchFamily="18" charset="0"/>
                <a:cs typeface="Times New Roman" pitchFamily="18" charset="0"/>
              </a:rPr>
              <a:t>    Knowing Stress is itself a solution to “</a:t>
            </a:r>
            <a:r>
              <a:rPr lang="en-US" sz="3200" i="1" dirty="0" smtClean="0">
                <a:solidFill>
                  <a:schemeClr val="tx1"/>
                </a:solidFill>
                <a:latin typeface="Times New Roman" pitchFamily="18" charset="0"/>
                <a:cs typeface="Times New Roman" pitchFamily="18" charset="0"/>
              </a:rPr>
              <a:t>Stress’’</a:t>
            </a:r>
          </a:p>
          <a:p>
            <a:pPr>
              <a:buNone/>
            </a:pPr>
            <a:endParaRPr lang="en-US" sz="3200" i="1" dirty="0" smtClean="0">
              <a:solidFill>
                <a:schemeClr val="tx1"/>
              </a:solidFill>
              <a:latin typeface="Times New Roman" pitchFamily="18" charset="0"/>
              <a:cs typeface="Times New Roman" pitchFamily="18" charset="0"/>
            </a:endParaRPr>
          </a:p>
          <a:p>
            <a:pPr algn="ctr">
              <a:buNone/>
            </a:pPr>
            <a:r>
              <a:rPr lang="en-US" sz="3200" i="1" dirty="0" smtClean="0">
                <a:solidFill>
                  <a:schemeClr val="tx1"/>
                </a:solidFill>
                <a:latin typeface="Times New Roman" pitchFamily="18" charset="0"/>
                <a:cs typeface="Times New Roman" pitchFamily="18" charset="0"/>
              </a:rPr>
              <a:t>  “Don’t think about past it brings Sorrow</a:t>
            </a:r>
          </a:p>
          <a:p>
            <a:pPr algn="ctr"/>
            <a:r>
              <a:rPr lang="en-US" sz="3200" i="1" dirty="0" smtClean="0">
                <a:solidFill>
                  <a:schemeClr val="tx1"/>
                </a:solidFill>
                <a:latin typeface="Times New Roman" pitchFamily="18" charset="0"/>
                <a:cs typeface="Times New Roman" pitchFamily="18" charset="0"/>
              </a:rPr>
              <a:t>Don’t think about future if brings Tension</a:t>
            </a:r>
          </a:p>
          <a:p>
            <a:pPr algn="ctr"/>
            <a:r>
              <a:rPr lang="en-US" sz="3200" i="1" dirty="0" smtClean="0">
                <a:solidFill>
                  <a:schemeClr val="tx1"/>
                </a:solidFill>
                <a:latin typeface="Times New Roman" pitchFamily="18" charset="0"/>
                <a:cs typeface="Times New Roman" pitchFamily="18" charset="0"/>
              </a:rPr>
              <a:t>Think for the present it brings Happiness”</a:t>
            </a:r>
            <a:endParaRPr lang="en-US" sz="3200" i="1" dirty="0">
              <a:solidFill>
                <a:schemeClr val="tx1"/>
              </a:solidFill>
              <a:latin typeface="Times New Roman" pitchFamily="18" charset="0"/>
              <a:cs typeface="Times New Roman" pitchFamily="18" charset="0"/>
            </a:endParaRPr>
          </a:p>
        </p:txBody>
      </p:sp>
      <p:pic>
        <p:nvPicPr>
          <p:cNvPr id="8" name="Content Placeholder 3" descr="stress-management.jpg"/>
          <p:cNvPicPr>
            <a:picLocks noChangeAspect="1"/>
          </p:cNvPicPr>
          <p:nvPr/>
        </p:nvPicPr>
        <p:blipFill>
          <a:blip r:embed="rId2"/>
          <a:stretch>
            <a:fillRect/>
          </a:stretch>
        </p:blipFill>
        <p:spPr>
          <a:xfrm>
            <a:off x="1" y="1"/>
            <a:ext cx="3733799" cy="2562225"/>
          </a:xfrm>
          <a:prstGeom prst="rect">
            <a:avLst/>
          </a:prstGeom>
        </p:spPr>
        <p:style>
          <a:lnRef idx="0">
            <a:schemeClr val="accent2"/>
          </a:lnRef>
          <a:fillRef idx="3">
            <a:schemeClr val="accent2"/>
          </a:fillRef>
          <a:effectRef idx="3">
            <a:schemeClr val="accent2"/>
          </a:effectRef>
          <a:fontRef idx="minor">
            <a:schemeClr val="lt1"/>
          </a:fontRef>
        </p:style>
      </p:pic>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562600"/>
            <a:ext cx="8153400" cy="990600"/>
          </a:xfrm>
        </p:spPr>
        <p:style>
          <a:lnRef idx="0">
            <a:schemeClr val="accent1"/>
          </a:lnRef>
          <a:fillRef idx="3">
            <a:schemeClr val="accent1"/>
          </a:fillRef>
          <a:effectRef idx="3">
            <a:schemeClr val="accent1"/>
          </a:effectRef>
          <a:fontRef idx="minor">
            <a:schemeClr val="lt1"/>
          </a:fontRef>
        </p:style>
        <p:txBody>
          <a:bodyPr/>
          <a:lstStyle/>
          <a:p>
            <a:r>
              <a:rPr lang="en-US" dirty="0" smtClean="0"/>
              <a:t>                  </a:t>
            </a:r>
            <a:r>
              <a:rPr lang="en-US" i="1" dirty="0" smtClean="0"/>
              <a:t> Thank you</a:t>
            </a:r>
            <a:endParaRPr lang="en-US" i="1" dirty="0"/>
          </a:p>
        </p:txBody>
      </p:sp>
      <p:pic>
        <p:nvPicPr>
          <p:cNvPr id="4" name="Content Placeholder 3" descr="2009102206184ecu5c06.jpg"/>
          <p:cNvPicPr>
            <a:picLocks noGrp="1" noChangeAspect="1"/>
          </p:cNvPicPr>
          <p:nvPr>
            <p:ph sz="quarter" idx="1"/>
          </p:nvPr>
        </p:nvPicPr>
        <p:blipFill>
          <a:blip r:embed="rId2"/>
          <a:stretch>
            <a:fillRect/>
          </a:stretch>
        </p:blipFill>
        <p:spPr>
          <a:xfrm>
            <a:off x="609602" y="228601"/>
            <a:ext cx="8229599" cy="52339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style>
          <a:lnRef idx="0">
            <a:schemeClr val="accent2"/>
          </a:lnRef>
          <a:fillRef idx="3">
            <a:schemeClr val="accent2"/>
          </a:fillRef>
          <a:effectRef idx="3">
            <a:schemeClr val="accent2"/>
          </a:effectRef>
          <a:fontRef idx="minor">
            <a:schemeClr val="lt1"/>
          </a:fontRef>
        </p:style>
      </p:pic>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609600"/>
            <a:ext cx="8153400" cy="609600"/>
          </a:xfrm>
        </p:spPr>
        <p:txBody>
          <a:bodyPr>
            <a:noAutofit/>
          </a:bodyPr>
          <a:lstStyle/>
          <a:p>
            <a:pPr algn="ctr"/>
            <a:r>
              <a:rPr lang="en-US" sz="3600" b="1" dirty="0" smtClean="0">
                <a:latin typeface="Times New Roman" pitchFamily="18" charset="0"/>
                <a:cs typeface="Times New Roman" pitchFamily="18" charset="0"/>
              </a:rPr>
              <a:t>   </a:t>
            </a:r>
            <a:r>
              <a:rPr lang="en-US" sz="3600" b="1" dirty="0" smtClean="0">
                <a:solidFill>
                  <a:schemeClr val="tx1"/>
                </a:solidFill>
                <a:latin typeface="Times New Roman" pitchFamily="18" charset="0"/>
                <a:cs typeface="Times New Roman" pitchFamily="18" charset="0"/>
              </a:rPr>
              <a:t>Stress - Coping With Everyday Problems </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p:style>
          <a:lnRef idx="0">
            <a:schemeClr val="accent2"/>
          </a:lnRef>
          <a:fillRef idx="3">
            <a:schemeClr val="accent2"/>
          </a:fillRef>
          <a:effectRef idx="3">
            <a:schemeClr val="accent2"/>
          </a:effectRef>
          <a:fontRef idx="minor">
            <a:schemeClr val="lt1"/>
          </a:fontRef>
        </p:style>
        <p:txBody>
          <a:bodyPr>
            <a:normAutofit/>
          </a:bodyPr>
          <a:lstStyle/>
          <a:p>
            <a:r>
              <a:rPr lang="en-US" sz="3200" dirty="0" smtClean="0">
                <a:solidFill>
                  <a:schemeClr val="tx1"/>
                </a:solidFill>
                <a:latin typeface="Times New Roman" pitchFamily="18" charset="0"/>
                <a:cs typeface="Times New Roman" pitchFamily="18" charset="0"/>
              </a:rPr>
              <a:t>Stress is a natural part of life. The expressions are familiar to us, “I’m stressed out,”  “I’m under too much stress,” or “Work is one big stress.” </a:t>
            </a:r>
          </a:p>
          <a:p>
            <a:r>
              <a:rPr lang="en-US" sz="3200" dirty="0" smtClean="0">
                <a:solidFill>
                  <a:schemeClr val="tx1"/>
                </a:solidFill>
                <a:latin typeface="Times New Roman" pitchFamily="18" charset="0"/>
                <a:cs typeface="Times New Roman" pitchFamily="18" charset="0"/>
              </a:rPr>
              <a:t>Stress is hard to define because it means different things to different people; however, it’s clear that most stress is a </a:t>
            </a:r>
            <a:r>
              <a:rPr lang="en-US" sz="3200" i="1" dirty="0" smtClean="0">
                <a:solidFill>
                  <a:schemeClr val="tx1"/>
                </a:solidFill>
                <a:latin typeface="Times New Roman" pitchFamily="18" charset="0"/>
                <a:cs typeface="Times New Roman" pitchFamily="18" charset="0"/>
              </a:rPr>
              <a:t>negative</a:t>
            </a:r>
            <a:r>
              <a:rPr lang="en-US" sz="3200" dirty="0" smtClean="0">
                <a:solidFill>
                  <a:schemeClr val="tx1"/>
                </a:solidFill>
                <a:latin typeface="Times New Roman" pitchFamily="18" charset="0"/>
                <a:cs typeface="Times New Roman" pitchFamily="18" charset="0"/>
              </a:rPr>
              <a:t> feeling rather than a </a:t>
            </a:r>
            <a:r>
              <a:rPr lang="en-US" sz="3200" i="1" dirty="0" smtClean="0">
                <a:solidFill>
                  <a:schemeClr val="tx1"/>
                </a:solidFill>
                <a:latin typeface="Times New Roman" pitchFamily="18" charset="0"/>
                <a:cs typeface="Times New Roman" pitchFamily="18" charset="0"/>
              </a:rPr>
              <a:t>positive</a:t>
            </a:r>
            <a:r>
              <a:rPr lang="en-US" sz="3200" dirty="0" smtClean="0">
                <a:solidFill>
                  <a:schemeClr val="tx1"/>
                </a:solidFill>
                <a:latin typeface="Times New Roman" pitchFamily="18" charset="0"/>
                <a:cs typeface="Times New Roman" pitchFamily="18" charset="0"/>
              </a:rPr>
              <a:t> feeling.</a:t>
            </a:r>
          </a:p>
          <a:p>
            <a:endParaRPr lang="en-US" sz="3200" dirty="0">
              <a:solidFill>
                <a:schemeClr val="tx1"/>
              </a:solidFill>
              <a:latin typeface="Times New Roman" pitchFamily="18" charset="0"/>
              <a:cs typeface="Times New Roman" pitchFamily="18" charset="0"/>
            </a:endParaRPr>
          </a:p>
        </p:txBody>
      </p:sp>
      <p:pic>
        <p:nvPicPr>
          <p:cNvPr id="2050" name="Picture 2" descr="C:\Users\ACER\Pictures\a583d-lg.jpg"/>
          <p:cNvPicPr>
            <a:picLocks noChangeAspect="1" noChangeArrowheads="1"/>
          </p:cNvPicPr>
          <p:nvPr/>
        </p:nvPicPr>
        <p:blipFill>
          <a:blip r:embed="rId2"/>
          <a:srcRect/>
          <a:stretch>
            <a:fillRect/>
          </a:stretch>
        </p:blipFill>
        <p:spPr bwMode="auto">
          <a:xfrm>
            <a:off x="6477000" y="5181601"/>
            <a:ext cx="2209800" cy="1676400"/>
          </a:xfrm>
          <a:prstGeom prst="rect">
            <a:avLst/>
          </a:prstGeom>
        </p:spPr>
        <p:style>
          <a:lnRef idx="0">
            <a:schemeClr val="accent1"/>
          </a:lnRef>
          <a:fillRef idx="3">
            <a:schemeClr val="accent1"/>
          </a:fillRef>
          <a:effectRef idx="3">
            <a:schemeClr val="accent1"/>
          </a:effectRef>
          <a:fontRef idx="minor">
            <a:schemeClr val="lt1"/>
          </a:fontRef>
        </p:style>
      </p:pic>
    </p:spTree>
  </p:cSld>
  <p:clrMapOvr>
    <a:masterClrMapping/>
  </p:clrMapOvr>
  <p:transition>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latin typeface="Times New Roman" pitchFamily="18" charset="0"/>
                <a:cs typeface="Times New Roman" pitchFamily="18" charset="0"/>
              </a:rPr>
              <a:t>Victims of Stress</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612648" y="1600200"/>
            <a:ext cx="3197352" cy="4876800"/>
          </a:xfrm>
        </p:spPr>
        <p:style>
          <a:lnRef idx="0">
            <a:schemeClr val="accent2"/>
          </a:lnRef>
          <a:fillRef idx="3">
            <a:schemeClr val="accent2"/>
          </a:fillRef>
          <a:effectRef idx="3">
            <a:schemeClr val="accent2"/>
          </a:effectRef>
          <a:fontRef idx="minor">
            <a:schemeClr val="lt1"/>
          </a:fontRef>
        </p:style>
        <p:txBody>
          <a:bodyPr>
            <a:normAutofit fontScale="92500"/>
          </a:bodyPr>
          <a:lstStyle/>
          <a:p>
            <a:pPr>
              <a:buFont typeface="Wingdings" pitchFamily="2" charset="2"/>
              <a:buChar char="§"/>
            </a:pPr>
            <a:endParaRPr lang="en-US" sz="3200" dirty="0" smtClean="0">
              <a:solidFill>
                <a:schemeClr val="tx1"/>
              </a:solidFill>
              <a:latin typeface="Times New Roman" pitchFamily="18" charset="0"/>
              <a:cs typeface="Times New Roman" pitchFamily="18" charset="0"/>
            </a:endParaRPr>
          </a:p>
          <a:p>
            <a:pPr>
              <a:buFont typeface="Wingdings" pitchFamily="2" charset="2"/>
              <a:buChar char="§"/>
            </a:pPr>
            <a:r>
              <a:rPr lang="en-US" sz="3200" dirty="0" smtClean="0">
                <a:solidFill>
                  <a:schemeClr val="tx1"/>
                </a:solidFill>
                <a:latin typeface="Times New Roman" pitchFamily="18" charset="0"/>
                <a:cs typeface="Times New Roman" pitchFamily="18" charset="0"/>
              </a:rPr>
              <a:t>Students</a:t>
            </a:r>
          </a:p>
          <a:p>
            <a:pPr>
              <a:buFont typeface="Wingdings" pitchFamily="2" charset="2"/>
              <a:buChar char="§"/>
            </a:pPr>
            <a:r>
              <a:rPr lang="en-US" sz="3200" dirty="0" smtClean="0">
                <a:solidFill>
                  <a:schemeClr val="tx1"/>
                </a:solidFill>
                <a:latin typeface="Times New Roman" pitchFamily="18" charset="0"/>
                <a:cs typeface="Times New Roman" pitchFamily="18" charset="0"/>
              </a:rPr>
              <a:t>Youth</a:t>
            </a:r>
          </a:p>
          <a:p>
            <a:pPr>
              <a:buFont typeface="Wingdings" pitchFamily="2" charset="2"/>
              <a:buChar char="§"/>
            </a:pPr>
            <a:r>
              <a:rPr lang="en-US" sz="3200" dirty="0" smtClean="0">
                <a:solidFill>
                  <a:schemeClr val="tx1"/>
                </a:solidFill>
                <a:latin typeface="Times New Roman" pitchFamily="18" charset="0"/>
                <a:cs typeface="Times New Roman" pitchFamily="18" charset="0"/>
              </a:rPr>
              <a:t>Employees </a:t>
            </a:r>
          </a:p>
          <a:p>
            <a:pPr>
              <a:buFont typeface="Wingdings" pitchFamily="2" charset="2"/>
              <a:buChar char="§"/>
            </a:pPr>
            <a:r>
              <a:rPr lang="en-US" sz="3200" dirty="0" smtClean="0">
                <a:solidFill>
                  <a:schemeClr val="tx1"/>
                </a:solidFill>
                <a:latin typeface="Times New Roman" pitchFamily="18" charset="0"/>
                <a:cs typeface="Times New Roman" pitchFamily="18" charset="0"/>
              </a:rPr>
              <a:t>Businessman</a:t>
            </a:r>
          </a:p>
          <a:p>
            <a:pPr>
              <a:buFont typeface="Wingdings" pitchFamily="2" charset="2"/>
              <a:buChar char="§"/>
            </a:pPr>
            <a:r>
              <a:rPr lang="en-US" sz="3200" dirty="0" smtClean="0">
                <a:solidFill>
                  <a:schemeClr val="tx1"/>
                </a:solidFill>
                <a:latin typeface="Times New Roman" pitchFamily="18" charset="0"/>
                <a:cs typeface="Times New Roman" pitchFamily="18" charset="0"/>
              </a:rPr>
              <a:t>Working Women</a:t>
            </a:r>
          </a:p>
          <a:p>
            <a:pPr>
              <a:buFont typeface="Wingdings" pitchFamily="2" charset="2"/>
              <a:buChar char="§"/>
            </a:pPr>
            <a:r>
              <a:rPr lang="en-US" sz="3200" dirty="0" smtClean="0">
                <a:solidFill>
                  <a:schemeClr val="tx1"/>
                </a:solidFill>
                <a:latin typeface="Times New Roman" pitchFamily="18" charset="0"/>
                <a:cs typeface="Times New Roman" pitchFamily="18" charset="0"/>
              </a:rPr>
              <a:t>Divorced couple</a:t>
            </a:r>
          </a:p>
          <a:p>
            <a:pPr>
              <a:buFont typeface="Wingdings" pitchFamily="2" charset="2"/>
              <a:buChar char="§"/>
            </a:pPr>
            <a:r>
              <a:rPr lang="en-US" sz="3200" dirty="0" smtClean="0">
                <a:solidFill>
                  <a:schemeClr val="tx1"/>
                </a:solidFill>
                <a:latin typeface="Times New Roman" pitchFamily="18" charset="0"/>
                <a:cs typeface="Times New Roman" pitchFamily="18" charset="0"/>
              </a:rPr>
              <a:t>Old aged person</a:t>
            </a:r>
          </a:p>
          <a:p>
            <a:endParaRPr lang="en-US" dirty="0" smtClean="0"/>
          </a:p>
          <a:p>
            <a:endParaRPr lang="en-US" dirty="0"/>
          </a:p>
        </p:txBody>
      </p:sp>
      <p:pic>
        <p:nvPicPr>
          <p:cNvPr id="1026" name="Picture 2" descr="C:\Users\ACER\Pictures\man_stressed.jpg"/>
          <p:cNvPicPr>
            <a:picLocks noChangeAspect="1" noChangeArrowheads="1"/>
          </p:cNvPicPr>
          <p:nvPr/>
        </p:nvPicPr>
        <p:blipFill>
          <a:blip r:embed="rId2" cstate="print"/>
          <a:srcRect/>
          <a:stretch>
            <a:fillRect/>
          </a:stretch>
        </p:blipFill>
        <p:spPr bwMode="auto">
          <a:xfrm>
            <a:off x="7010400" y="4800600"/>
            <a:ext cx="1447800" cy="1752600"/>
          </a:xfrm>
          <a:prstGeom prst="rect">
            <a:avLst/>
          </a:prstGeom>
          <a:noFill/>
        </p:spPr>
      </p:pic>
      <p:pic>
        <p:nvPicPr>
          <p:cNvPr id="1027" name="Picture 3" descr="C:\Users\ACER\Pictures\stress.jpg"/>
          <p:cNvPicPr>
            <a:picLocks noChangeAspect="1" noChangeArrowheads="1"/>
          </p:cNvPicPr>
          <p:nvPr/>
        </p:nvPicPr>
        <p:blipFill>
          <a:blip r:embed="rId3"/>
          <a:srcRect/>
          <a:stretch>
            <a:fillRect/>
          </a:stretch>
        </p:blipFill>
        <p:spPr bwMode="auto">
          <a:xfrm>
            <a:off x="4038600" y="1600200"/>
            <a:ext cx="2057400" cy="1752600"/>
          </a:xfrm>
          <a:prstGeom prst="rect">
            <a:avLst/>
          </a:prstGeom>
          <a:noFill/>
        </p:spPr>
      </p:pic>
      <p:pic>
        <p:nvPicPr>
          <p:cNvPr id="1028" name="Picture 4" descr="C:\Users\ACER\Pictures\stress_by_4_1_14.jpg"/>
          <p:cNvPicPr>
            <a:picLocks noChangeAspect="1" noChangeArrowheads="1"/>
          </p:cNvPicPr>
          <p:nvPr/>
        </p:nvPicPr>
        <p:blipFill>
          <a:blip r:embed="rId4"/>
          <a:srcRect/>
          <a:stretch>
            <a:fillRect/>
          </a:stretch>
        </p:blipFill>
        <p:spPr bwMode="auto">
          <a:xfrm>
            <a:off x="5334000" y="3352800"/>
            <a:ext cx="1752600" cy="1905000"/>
          </a:xfrm>
          <a:prstGeom prst="rect">
            <a:avLst/>
          </a:prstGeom>
          <a:noFill/>
        </p:spPr>
      </p:pic>
    </p:spTree>
  </p:cSld>
  <p:clrMapOvr>
    <a:masterClrMapping/>
  </p:clrMapOvr>
  <p:transition>
    <p:cover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tx1"/>
                </a:solidFill>
                <a:latin typeface="Times New Roman" pitchFamily="18" charset="0"/>
                <a:cs typeface="Times New Roman" pitchFamily="18" charset="0"/>
              </a:rPr>
              <a:t>           Stress among Youth</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612648" y="1828800"/>
            <a:ext cx="8153400" cy="4724400"/>
          </a:xfrm>
        </p:spPr>
        <p:style>
          <a:lnRef idx="0">
            <a:schemeClr val="accent2"/>
          </a:lnRef>
          <a:fillRef idx="3">
            <a:schemeClr val="accent2"/>
          </a:fillRef>
          <a:effectRef idx="3">
            <a:schemeClr val="accent2"/>
          </a:effectRef>
          <a:fontRef idx="minor">
            <a:schemeClr val="lt1"/>
          </a:fontRef>
        </p:style>
        <p:txBody>
          <a:bodyPr>
            <a:normAutofit/>
          </a:bodyPr>
          <a:lstStyle/>
          <a:p>
            <a:r>
              <a:rPr lang="en-US" sz="2400" dirty="0" smtClean="0">
                <a:solidFill>
                  <a:schemeClr val="tx1"/>
                </a:solidFill>
                <a:latin typeface="Times New Roman" pitchFamily="18" charset="0"/>
                <a:cs typeface="Times New Roman" pitchFamily="18" charset="0"/>
              </a:rPr>
              <a:t>The age of adolescence is characterized by turbulence, common phases of transition — the transition here being from childhood to adulthood. It comes with its own unique challenges. There are expectations from the self and the outside world. In most cases, there is more freedom, but along with more responsibilities.</a:t>
            </a:r>
          </a:p>
          <a:p>
            <a:r>
              <a:rPr lang="en-US" sz="2400" dirty="0" smtClean="0">
                <a:solidFill>
                  <a:schemeClr val="tx1"/>
                </a:solidFill>
                <a:latin typeface="Times New Roman" pitchFamily="18" charset="0"/>
                <a:cs typeface="Times New Roman" pitchFamily="18" charset="0"/>
              </a:rPr>
              <a:t> Along with biological, social and psychological changes, in our country, adolescents face challenges for  the board examination. The growing mind of adolescence did not even manage  to cope-up with upcoming challenges between what is right and wrong. </a:t>
            </a:r>
          </a:p>
          <a:p>
            <a:endParaRPr lang="en-US" sz="2400" dirty="0">
              <a:solidFill>
                <a:schemeClr val="tx1"/>
              </a:solidFill>
              <a:latin typeface="Times New Roman" pitchFamily="18" charset="0"/>
              <a:cs typeface="Times New Roman" pitchFamily="18" charset="0"/>
            </a:endParaRPr>
          </a:p>
        </p:txBody>
      </p:sp>
      <p:pic>
        <p:nvPicPr>
          <p:cNvPr id="1026" name="Picture 2" descr="C:\Users\ACER\Pictures\stressed-out-child.jpg"/>
          <p:cNvPicPr>
            <a:picLocks noChangeAspect="1" noChangeArrowheads="1"/>
          </p:cNvPicPr>
          <p:nvPr/>
        </p:nvPicPr>
        <p:blipFill>
          <a:blip r:embed="rId2"/>
          <a:srcRect/>
          <a:stretch>
            <a:fillRect/>
          </a:stretch>
        </p:blipFill>
        <p:spPr bwMode="auto">
          <a:xfrm>
            <a:off x="1" y="0"/>
            <a:ext cx="2514600" cy="1752600"/>
          </a:xfrm>
          <a:prstGeom prst="rect">
            <a:avLst/>
          </a:prstGeom>
          <a:noFill/>
        </p:spPr>
      </p:pic>
    </p:spTree>
  </p:cSld>
  <p:clrMapOvr>
    <a:masterClrMapping/>
  </p:clrMapOvr>
  <p:transition>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chemeClr val="tx1"/>
                </a:solidFill>
                <a:latin typeface="Times New Roman" pitchFamily="18" charset="0"/>
                <a:cs typeface="Times New Roman" pitchFamily="18" charset="0"/>
              </a:rPr>
              <a:t>The Relationship Between Stressors</a:t>
            </a:r>
            <a:br>
              <a:rPr lang="en-US" b="1" dirty="0" smtClean="0">
                <a:solidFill>
                  <a:schemeClr val="tx1"/>
                </a:solidFill>
                <a:latin typeface="Times New Roman" pitchFamily="18" charset="0"/>
                <a:cs typeface="Times New Roman" pitchFamily="18" charset="0"/>
              </a:rPr>
            </a:br>
            <a:r>
              <a:rPr lang="en-US" b="1" dirty="0" smtClean="0">
                <a:solidFill>
                  <a:schemeClr val="tx1"/>
                </a:solidFill>
                <a:latin typeface="Times New Roman" pitchFamily="18" charset="0"/>
                <a:cs typeface="Times New Roman" pitchFamily="18" charset="0"/>
              </a:rPr>
              <a:t>and Experienced Stress</a:t>
            </a:r>
            <a:endParaRPr lang="en-US" dirty="0">
              <a:solidFill>
                <a:schemeClr val="tx1"/>
              </a:solidFill>
              <a:latin typeface="Times New Roman" pitchFamily="18" charset="0"/>
              <a:cs typeface="Times New Roman" pitchFamily="18" charset="0"/>
            </a:endParaRPr>
          </a:p>
        </p:txBody>
      </p:sp>
      <p:grpSp>
        <p:nvGrpSpPr>
          <p:cNvPr id="4" name="Group 3"/>
          <p:cNvGrpSpPr/>
          <p:nvPr/>
        </p:nvGrpSpPr>
        <p:grpSpPr>
          <a:xfrm>
            <a:off x="838200" y="2057401"/>
            <a:ext cx="7848600" cy="4413251"/>
            <a:chOff x="838200" y="2438175"/>
            <a:chExt cx="7848600" cy="4032475"/>
          </a:xfrm>
        </p:grpSpPr>
        <p:sp>
          <p:nvSpPr>
            <p:cNvPr id="5" name="AutoShape 11"/>
            <p:cNvSpPr>
              <a:spLocks noChangeArrowheads="1"/>
            </p:cNvSpPr>
            <p:nvPr/>
          </p:nvSpPr>
          <p:spPr bwMode="auto">
            <a:xfrm>
              <a:off x="2667000" y="3505200"/>
              <a:ext cx="914400" cy="457200"/>
            </a:xfrm>
            <a:prstGeom prst="rightArrow">
              <a:avLst>
                <a:gd name="adj1" fmla="val 50000"/>
                <a:gd name="adj2" fmla="val 28611"/>
              </a:avLst>
            </a:prstGeom>
            <a:solidFill>
              <a:schemeClr val="folHlink"/>
            </a:solidFill>
            <a:ln w="12700">
              <a:solidFill>
                <a:schemeClr val="tx1"/>
              </a:solidFill>
              <a:miter lim="800000"/>
              <a:headEnd/>
              <a:tailEnd/>
            </a:ln>
            <a:effectLst>
              <a:outerShdw dist="107763" dir="2700000" algn="ctr" rotWithShape="0">
                <a:schemeClr val="tx1"/>
              </a:outerShdw>
            </a:effectLst>
          </p:spPr>
          <p:txBody>
            <a:bodyPr wrap="none" anchor="ctr"/>
            <a:lstStyle/>
            <a:p>
              <a:endParaRPr lang="en-US"/>
            </a:p>
          </p:txBody>
        </p:sp>
        <p:sp>
          <p:nvSpPr>
            <p:cNvPr id="6" name="Rectangle 17"/>
            <p:cNvSpPr>
              <a:spLocks noChangeArrowheads="1"/>
            </p:cNvSpPr>
            <p:nvPr/>
          </p:nvSpPr>
          <p:spPr bwMode="auto">
            <a:xfrm>
              <a:off x="3733800" y="4387688"/>
              <a:ext cx="1746250" cy="75565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r>
                <a:rPr lang="en-US" sz="2000" dirty="0" smtClean="0">
                  <a:solidFill>
                    <a:schemeClr val="tx1"/>
                  </a:solidFill>
                  <a:latin typeface="Times New Roman" pitchFamily="18" charset="0"/>
                  <a:cs typeface="Times New Roman" pitchFamily="18" charset="0"/>
                </a:rPr>
                <a:t>Social Support</a:t>
              </a:r>
              <a:endParaRPr lang="en-US" sz="2000" dirty="0">
                <a:solidFill>
                  <a:schemeClr val="tx1"/>
                </a:solidFill>
                <a:latin typeface="Times New Roman" pitchFamily="18" charset="0"/>
                <a:cs typeface="Times New Roman" pitchFamily="18" charset="0"/>
              </a:endParaRPr>
            </a:p>
          </p:txBody>
        </p:sp>
        <p:sp>
          <p:nvSpPr>
            <p:cNvPr id="7" name="Rectangle 19"/>
            <p:cNvSpPr>
              <a:spLocks noChangeArrowheads="1"/>
            </p:cNvSpPr>
            <p:nvPr/>
          </p:nvSpPr>
          <p:spPr bwMode="auto">
            <a:xfrm>
              <a:off x="3505200" y="5334000"/>
              <a:ext cx="2286000" cy="113665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r>
                <a:rPr lang="en-US" sz="2000" dirty="0" smtClean="0">
                  <a:solidFill>
                    <a:schemeClr val="tx1"/>
                  </a:solidFill>
                  <a:latin typeface="Times New Roman" pitchFamily="18" charset="0"/>
                  <a:cs typeface="Times New Roman" pitchFamily="18" charset="0"/>
                </a:rPr>
                <a:t>Individual Difference</a:t>
              </a:r>
              <a:endParaRPr lang="en-US" sz="2000" dirty="0">
                <a:solidFill>
                  <a:schemeClr val="tx1"/>
                </a:solidFill>
                <a:latin typeface="Times New Roman" pitchFamily="18" charset="0"/>
                <a:cs typeface="Times New Roman" pitchFamily="18" charset="0"/>
              </a:endParaRPr>
            </a:p>
          </p:txBody>
        </p:sp>
        <p:sp>
          <p:nvSpPr>
            <p:cNvPr id="8" name="Rectangle 21"/>
            <p:cNvSpPr>
              <a:spLocks noChangeArrowheads="1"/>
            </p:cNvSpPr>
            <p:nvPr/>
          </p:nvSpPr>
          <p:spPr bwMode="auto">
            <a:xfrm>
              <a:off x="3733800" y="2438175"/>
              <a:ext cx="1746250" cy="75565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r>
                <a:rPr lang="en-US" sz="2400" dirty="0" smtClean="0">
                  <a:solidFill>
                    <a:schemeClr val="tx1"/>
                  </a:solidFill>
                  <a:latin typeface="Times New Roman" pitchFamily="18" charset="0"/>
                  <a:cs typeface="Times New Roman" pitchFamily="18" charset="0"/>
                </a:rPr>
                <a:t>Perceptions</a:t>
              </a:r>
              <a:endParaRPr lang="en-US" sz="2400" dirty="0">
                <a:solidFill>
                  <a:schemeClr val="tx1"/>
                </a:solidFill>
                <a:latin typeface="Times New Roman" pitchFamily="18" charset="0"/>
                <a:cs typeface="Times New Roman" pitchFamily="18" charset="0"/>
              </a:endParaRPr>
            </a:p>
          </p:txBody>
        </p:sp>
        <p:sp>
          <p:nvSpPr>
            <p:cNvPr id="9" name="AutoShape 24"/>
            <p:cNvSpPr>
              <a:spLocks noChangeArrowheads="1"/>
            </p:cNvSpPr>
            <p:nvPr/>
          </p:nvSpPr>
          <p:spPr bwMode="auto">
            <a:xfrm>
              <a:off x="5562600" y="3505200"/>
              <a:ext cx="914400" cy="457200"/>
            </a:xfrm>
            <a:prstGeom prst="rightArrow">
              <a:avLst>
                <a:gd name="adj1" fmla="val 50000"/>
                <a:gd name="adj2" fmla="val 28611"/>
              </a:avLst>
            </a:prstGeom>
            <a:solidFill>
              <a:schemeClr val="folHlink"/>
            </a:solidFill>
            <a:ln w="12700">
              <a:solidFill>
                <a:schemeClr val="tx1"/>
              </a:solidFill>
              <a:miter lim="800000"/>
              <a:headEnd/>
              <a:tailEnd/>
            </a:ln>
            <a:effectLst>
              <a:outerShdw dist="107763" dir="2700000" algn="ctr" rotWithShape="0">
                <a:schemeClr val="tx1"/>
              </a:outerShdw>
            </a:effectLst>
          </p:spPr>
          <p:txBody>
            <a:bodyPr wrap="none" anchor="ctr"/>
            <a:lstStyle/>
            <a:p>
              <a:endParaRPr lang="en-US"/>
            </a:p>
          </p:txBody>
        </p:sp>
        <p:sp>
          <p:nvSpPr>
            <p:cNvPr id="11" name="Text Box 31"/>
            <p:cNvSpPr txBox="1">
              <a:spLocks noChangeArrowheads="1"/>
            </p:cNvSpPr>
            <p:nvPr/>
          </p:nvSpPr>
          <p:spPr bwMode="auto">
            <a:xfrm>
              <a:off x="6629400" y="3343305"/>
              <a:ext cx="2057400" cy="759298"/>
            </a:xfrm>
            <a:prstGeom prst="rect">
              <a:avLst/>
            </a:prstGeom>
            <a:ln>
              <a:headEnd type="none" w="sm" len="sm"/>
              <a:tailEnd type="none" w="sm" len="sm"/>
            </a:ln>
          </p:spPr>
          <p:style>
            <a:lnRef idx="0">
              <a:schemeClr val="accent6"/>
            </a:lnRef>
            <a:fillRef idx="3">
              <a:schemeClr val="accent6"/>
            </a:fillRef>
            <a:effectRef idx="3">
              <a:schemeClr val="accent6"/>
            </a:effectRef>
            <a:fontRef idx="minor">
              <a:schemeClr val="lt1"/>
            </a:fontRef>
          </p:style>
          <p:txBody>
            <a:bodyPr>
              <a:spAutoFit/>
            </a:bodyPr>
            <a:lstStyle/>
            <a:p>
              <a:pPr algn="ctr">
                <a:lnSpc>
                  <a:spcPct val="80000"/>
                </a:lnSpc>
                <a:spcBef>
                  <a:spcPct val="50000"/>
                </a:spcBef>
              </a:pPr>
              <a:r>
                <a:rPr lang="en-US" sz="2000" b="1" dirty="0">
                  <a:solidFill>
                    <a:schemeClr val="tx1"/>
                  </a:solidFill>
                  <a:latin typeface="Times New Roman" pitchFamily="18" charset="0"/>
                  <a:cs typeface="Times New Roman" pitchFamily="18" charset="0"/>
                </a:rPr>
                <a:t>Stress Experienced by the Person</a:t>
              </a:r>
            </a:p>
          </p:txBody>
        </p:sp>
        <p:sp>
          <p:nvSpPr>
            <p:cNvPr id="12" name="Text Box 32"/>
            <p:cNvSpPr txBox="1">
              <a:spLocks noChangeArrowheads="1"/>
            </p:cNvSpPr>
            <p:nvPr/>
          </p:nvSpPr>
          <p:spPr bwMode="auto">
            <a:xfrm>
              <a:off x="838200" y="3365500"/>
              <a:ext cx="1752600" cy="759298"/>
            </a:xfrm>
            <a:prstGeom prst="rect">
              <a:avLst/>
            </a:prstGeom>
            <a:ln>
              <a:headEnd type="none" w="sm" len="sm"/>
              <a:tailEnd type="none" w="sm" len="sm"/>
            </a:ln>
          </p:spPr>
          <p:style>
            <a:lnRef idx="0">
              <a:schemeClr val="accent2"/>
            </a:lnRef>
            <a:fillRef idx="3">
              <a:schemeClr val="accent2"/>
            </a:fillRef>
            <a:effectRef idx="3">
              <a:schemeClr val="accent2"/>
            </a:effectRef>
            <a:fontRef idx="minor">
              <a:schemeClr val="lt1"/>
            </a:fontRef>
          </p:style>
          <p:txBody>
            <a:bodyPr>
              <a:spAutoFit/>
            </a:bodyPr>
            <a:lstStyle/>
            <a:p>
              <a:pPr algn="ctr">
                <a:lnSpc>
                  <a:spcPct val="80000"/>
                </a:lnSpc>
                <a:spcBef>
                  <a:spcPct val="50000"/>
                </a:spcBef>
              </a:pPr>
              <a:r>
                <a:rPr lang="en-US" sz="2000" b="1" dirty="0">
                  <a:solidFill>
                    <a:schemeClr val="tx1"/>
                  </a:solidFill>
                  <a:latin typeface="Times New Roman" pitchFamily="18" charset="0"/>
                  <a:cs typeface="Times New Roman" pitchFamily="18" charset="0"/>
                </a:rPr>
                <a:t>Stressors from the Environment</a:t>
              </a:r>
            </a:p>
          </p:txBody>
        </p:sp>
      </p:grpSp>
      <p:sp>
        <p:nvSpPr>
          <p:cNvPr id="15" name="Rectangle 21"/>
          <p:cNvSpPr>
            <a:spLocks noChangeArrowheads="1"/>
          </p:cNvSpPr>
          <p:nvPr/>
        </p:nvSpPr>
        <p:spPr bwMode="auto">
          <a:xfrm>
            <a:off x="3733800" y="3124200"/>
            <a:ext cx="1746251" cy="83185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r>
              <a:rPr lang="en-US" sz="2000" dirty="0" smtClean="0">
                <a:solidFill>
                  <a:schemeClr val="tx1"/>
                </a:solidFill>
                <a:latin typeface="Times New Roman" pitchFamily="18" charset="0"/>
                <a:cs typeface="Times New Roman" pitchFamily="18" charset="0"/>
              </a:rPr>
              <a:t>Past experience</a:t>
            </a:r>
            <a:endParaRPr lang="en-US" sz="2000" dirty="0">
              <a:solidFill>
                <a:schemeClr val="tx1"/>
              </a:solidFill>
              <a:latin typeface="Times New Roman" pitchFamily="18" charset="0"/>
              <a:cs typeface="Times New Roman" pitchFamily="18" charset="0"/>
            </a:endParaRPr>
          </a:p>
        </p:txBody>
      </p:sp>
    </p:spTree>
  </p:cSld>
  <p:clrMapOvr>
    <a:masterClrMapping/>
  </p:clrMapOvr>
  <p:transition>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chemeClr val="tx1"/>
                </a:solidFill>
                <a:latin typeface="Times New Roman" pitchFamily="18" charset="0"/>
                <a:cs typeface="Times New Roman" pitchFamily="18" charset="0"/>
              </a:rPr>
              <a:t>Stressful event for College Students</a:t>
            </a:r>
            <a:endParaRPr lang="en-US" dirty="0">
              <a:solidFill>
                <a:schemeClr val="tx1"/>
              </a:solidFill>
              <a:latin typeface="Times New Roman" pitchFamily="18" charset="0"/>
              <a:cs typeface="Times New Roman" pitchFamily="18" charset="0"/>
            </a:endParaRPr>
          </a:p>
        </p:txBody>
      </p:sp>
      <p:grpSp>
        <p:nvGrpSpPr>
          <p:cNvPr id="37" name="Group 36"/>
          <p:cNvGrpSpPr/>
          <p:nvPr/>
        </p:nvGrpSpPr>
        <p:grpSpPr>
          <a:xfrm>
            <a:off x="593726" y="1600201"/>
            <a:ext cx="8188646" cy="4477251"/>
            <a:chOff x="593725" y="1371600"/>
            <a:chExt cx="7760566" cy="4173709"/>
          </a:xfrm>
        </p:grpSpPr>
        <p:sp>
          <p:nvSpPr>
            <p:cNvPr id="38" name="Rectangle 3"/>
            <p:cNvSpPr>
              <a:spLocks noChangeArrowheads="1"/>
            </p:cNvSpPr>
            <p:nvPr/>
          </p:nvSpPr>
          <p:spPr bwMode="auto">
            <a:xfrm>
              <a:off x="593725" y="1371600"/>
              <a:ext cx="1889888" cy="344891"/>
            </a:xfrm>
            <a:prstGeom prst="rect">
              <a:avLst/>
            </a:prstGeom>
            <a:noFill/>
            <a:ln w="9525">
              <a:noFill/>
              <a:miter lim="800000"/>
              <a:headEnd/>
              <a:tailEnd/>
            </a:ln>
            <a:effectLst/>
          </p:spPr>
          <p:txBody>
            <a:bodyPr wrap="none" lIns="92075" tIns="46038" rIns="92075" bIns="46038">
              <a:spAutoFit/>
            </a:bodyPr>
            <a:lstStyle/>
            <a:p>
              <a:pPr eaLnBrk="0" hangingPunct="0"/>
              <a:r>
                <a:rPr lang="en-US" b="1" i="1" dirty="0">
                  <a:latin typeface="Times New Roman" pitchFamily="18" charset="0"/>
                  <a:cs typeface="Times New Roman" pitchFamily="18" charset="0"/>
                </a:rPr>
                <a:t>High Stress </a:t>
              </a:r>
              <a:r>
                <a:rPr lang="en-US" b="1" i="1" dirty="0" smtClean="0">
                  <a:latin typeface="Times New Roman" pitchFamily="18" charset="0"/>
                  <a:cs typeface="Times New Roman" pitchFamily="18" charset="0"/>
                </a:rPr>
                <a:t>Events</a:t>
              </a:r>
            </a:p>
          </p:txBody>
        </p:sp>
        <p:sp>
          <p:nvSpPr>
            <p:cNvPr id="39" name="Rectangle 4"/>
            <p:cNvSpPr>
              <a:spLocks noChangeArrowheads="1"/>
            </p:cNvSpPr>
            <p:nvPr/>
          </p:nvSpPr>
          <p:spPr bwMode="auto">
            <a:xfrm>
              <a:off x="3336925" y="1371600"/>
              <a:ext cx="2290957" cy="344891"/>
            </a:xfrm>
            <a:prstGeom prst="rect">
              <a:avLst/>
            </a:prstGeom>
            <a:noFill/>
            <a:ln w="9525">
              <a:noFill/>
              <a:miter lim="800000"/>
              <a:headEnd/>
              <a:tailEnd/>
            </a:ln>
            <a:effectLst/>
          </p:spPr>
          <p:txBody>
            <a:bodyPr wrap="none" lIns="92075" tIns="46038" rIns="92075" bIns="46038">
              <a:spAutoFit/>
            </a:bodyPr>
            <a:lstStyle/>
            <a:p>
              <a:pPr eaLnBrk="0" hangingPunct="0"/>
              <a:r>
                <a:rPr lang="en-US" b="1" i="1" dirty="0">
                  <a:latin typeface="Times New Roman" pitchFamily="18" charset="0"/>
                  <a:cs typeface="Times New Roman" pitchFamily="18" charset="0"/>
                </a:rPr>
                <a:t>Moderate Stress Events</a:t>
              </a:r>
            </a:p>
          </p:txBody>
        </p:sp>
        <p:sp>
          <p:nvSpPr>
            <p:cNvPr id="40" name="Rectangle 5"/>
            <p:cNvSpPr>
              <a:spLocks noChangeArrowheads="1"/>
            </p:cNvSpPr>
            <p:nvPr/>
          </p:nvSpPr>
          <p:spPr bwMode="auto">
            <a:xfrm>
              <a:off x="6537325" y="1371600"/>
              <a:ext cx="1816966" cy="344891"/>
            </a:xfrm>
            <a:prstGeom prst="rect">
              <a:avLst/>
            </a:prstGeom>
            <a:noFill/>
            <a:ln w="9525">
              <a:noFill/>
              <a:miter lim="800000"/>
              <a:headEnd/>
              <a:tailEnd/>
            </a:ln>
            <a:effectLst/>
          </p:spPr>
          <p:txBody>
            <a:bodyPr wrap="none" lIns="92075" tIns="46038" rIns="92075" bIns="46038">
              <a:spAutoFit/>
            </a:bodyPr>
            <a:lstStyle/>
            <a:p>
              <a:pPr eaLnBrk="0" hangingPunct="0"/>
              <a:r>
                <a:rPr lang="en-US" b="1" i="1" dirty="0">
                  <a:latin typeface="Times New Roman" pitchFamily="18" charset="0"/>
                  <a:cs typeface="Times New Roman" pitchFamily="18" charset="0"/>
                </a:rPr>
                <a:t>Low Stress Events</a:t>
              </a:r>
            </a:p>
          </p:txBody>
        </p:sp>
        <p:sp>
          <p:nvSpPr>
            <p:cNvPr id="41" name="Rectangle 6"/>
            <p:cNvSpPr>
              <a:spLocks noChangeArrowheads="1"/>
            </p:cNvSpPr>
            <p:nvPr/>
          </p:nvSpPr>
          <p:spPr bwMode="auto">
            <a:xfrm>
              <a:off x="593725" y="1752600"/>
              <a:ext cx="1391589" cy="488346"/>
            </a:xfrm>
            <a:prstGeom prst="rect">
              <a:avLst/>
            </a:prstGeom>
            <a:noFill/>
            <a:ln w="9525">
              <a:noFill/>
              <a:miter lim="800000"/>
              <a:headEnd/>
              <a:tailEnd/>
            </a:ln>
            <a:effectLst/>
          </p:spPr>
          <p:txBody>
            <a:bodyPr wrap="none" lIns="92075" tIns="46038" rIns="92075" bIns="46038">
              <a:spAutoFit/>
            </a:bodyPr>
            <a:lstStyle/>
            <a:p>
              <a:pPr eaLnBrk="0" hangingPunct="0"/>
              <a:endParaRPr lang="en-US" sz="1400" dirty="0" smtClean="0">
                <a:latin typeface="Arial" charset="0"/>
              </a:endParaRPr>
            </a:p>
            <a:p>
              <a:pPr eaLnBrk="0" hangingPunct="0"/>
              <a:r>
                <a:rPr lang="en-US" sz="1400" dirty="0" smtClean="0">
                  <a:latin typeface="Arial" charset="0"/>
                </a:rPr>
                <a:t> </a:t>
              </a:r>
              <a:r>
                <a:rPr lang="en-US" sz="1400" dirty="0">
                  <a:latin typeface="Arial" charset="0"/>
                </a:rPr>
                <a:t>Death of parent</a:t>
              </a:r>
            </a:p>
          </p:txBody>
        </p:sp>
        <p:sp>
          <p:nvSpPr>
            <p:cNvPr id="42" name="Rectangle 7"/>
            <p:cNvSpPr>
              <a:spLocks noChangeArrowheads="1"/>
            </p:cNvSpPr>
            <p:nvPr/>
          </p:nvSpPr>
          <p:spPr bwMode="auto">
            <a:xfrm>
              <a:off x="3336925" y="1676400"/>
              <a:ext cx="1780262" cy="287509"/>
            </a:xfrm>
            <a:prstGeom prst="rect">
              <a:avLst/>
            </a:prstGeom>
            <a:noFill/>
            <a:ln w="9525">
              <a:noFill/>
              <a:miter lim="800000"/>
              <a:headEnd/>
              <a:tailEnd/>
            </a:ln>
            <a:effectLst/>
          </p:spPr>
          <p:txBody>
            <a:bodyPr wrap="none" lIns="92075" tIns="46038" rIns="92075" bIns="46038">
              <a:spAutoFit/>
            </a:bodyPr>
            <a:lstStyle/>
            <a:p>
              <a:pPr eaLnBrk="0" hangingPunct="0"/>
              <a:r>
                <a:rPr lang="en-US" sz="1400">
                  <a:latin typeface="Arial" charset="0"/>
                </a:rPr>
                <a:t>* Academic probation</a:t>
              </a:r>
            </a:p>
          </p:txBody>
        </p:sp>
        <p:sp>
          <p:nvSpPr>
            <p:cNvPr id="43" name="Rectangle 8"/>
            <p:cNvSpPr>
              <a:spLocks noChangeArrowheads="1"/>
            </p:cNvSpPr>
            <p:nvPr/>
          </p:nvSpPr>
          <p:spPr bwMode="auto">
            <a:xfrm>
              <a:off x="6537325" y="1752600"/>
              <a:ext cx="1279168" cy="448179"/>
            </a:xfrm>
            <a:prstGeom prst="rect">
              <a:avLst/>
            </a:prstGeom>
            <a:noFill/>
            <a:ln w="9525">
              <a:noFill/>
              <a:miter lim="800000"/>
              <a:headEnd/>
              <a:tailEnd/>
            </a:ln>
            <a:effectLst/>
          </p:spPr>
          <p:txBody>
            <a:bodyPr wrap="none" lIns="92075" tIns="46038" rIns="92075" bIns="46038">
              <a:spAutoFit/>
            </a:bodyPr>
            <a:lstStyle/>
            <a:p>
              <a:pPr eaLnBrk="0" hangingPunct="0">
                <a:lnSpc>
                  <a:spcPct val="90000"/>
                </a:lnSpc>
              </a:pPr>
              <a:r>
                <a:rPr lang="en-US" sz="1400">
                  <a:latin typeface="Arial" charset="0"/>
                </a:rPr>
                <a:t>* Change in</a:t>
              </a:r>
            </a:p>
            <a:p>
              <a:pPr eaLnBrk="0" hangingPunct="0">
                <a:lnSpc>
                  <a:spcPct val="90000"/>
                </a:lnSpc>
              </a:pPr>
              <a:r>
                <a:rPr lang="en-US" sz="1400">
                  <a:latin typeface="Arial" charset="0"/>
                </a:rPr>
                <a:t>   eating habits</a:t>
              </a:r>
            </a:p>
          </p:txBody>
        </p:sp>
        <p:sp>
          <p:nvSpPr>
            <p:cNvPr id="44" name="Rectangle 9"/>
            <p:cNvSpPr>
              <a:spLocks noChangeArrowheads="1"/>
            </p:cNvSpPr>
            <p:nvPr/>
          </p:nvSpPr>
          <p:spPr bwMode="auto">
            <a:xfrm>
              <a:off x="3336925" y="2057400"/>
              <a:ext cx="1543509" cy="287509"/>
            </a:xfrm>
            <a:prstGeom prst="rect">
              <a:avLst/>
            </a:prstGeom>
            <a:noFill/>
            <a:ln w="9525">
              <a:noFill/>
              <a:miter lim="800000"/>
              <a:headEnd/>
              <a:tailEnd/>
            </a:ln>
            <a:effectLst/>
          </p:spPr>
          <p:txBody>
            <a:bodyPr wrap="none" lIns="92075" tIns="46038" rIns="92075" bIns="46038">
              <a:spAutoFit/>
            </a:bodyPr>
            <a:lstStyle/>
            <a:p>
              <a:pPr eaLnBrk="0" hangingPunct="0"/>
              <a:r>
                <a:rPr lang="en-US" sz="1400">
                  <a:latin typeface="Arial" charset="0"/>
                </a:rPr>
                <a:t>* Change of major</a:t>
              </a:r>
            </a:p>
          </p:txBody>
        </p:sp>
        <p:sp>
          <p:nvSpPr>
            <p:cNvPr id="45" name="Rectangle 10"/>
            <p:cNvSpPr>
              <a:spLocks noChangeArrowheads="1"/>
            </p:cNvSpPr>
            <p:nvPr/>
          </p:nvSpPr>
          <p:spPr bwMode="auto">
            <a:xfrm>
              <a:off x="3336925" y="2438400"/>
              <a:ext cx="1845831" cy="287509"/>
            </a:xfrm>
            <a:prstGeom prst="rect">
              <a:avLst/>
            </a:prstGeom>
            <a:noFill/>
            <a:ln w="9525">
              <a:noFill/>
              <a:miter lim="800000"/>
              <a:headEnd/>
              <a:tailEnd/>
            </a:ln>
            <a:effectLst/>
          </p:spPr>
          <p:txBody>
            <a:bodyPr wrap="none" lIns="92075" tIns="46038" rIns="92075" bIns="46038">
              <a:spAutoFit/>
            </a:bodyPr>
            <a:lstStyle/>
            <a:p>
              <a:pPr eaLnBrk="0" hangingPunct="0"/>
              <a:r>
                <a:rPr lang="en-US" sz="1400">
                  <a:latin typeface="Arial" charset="0"/>
                </a:rPr>
                <a:t>* Death of close friend</a:t>
              </a:r>
            </a:p>
          </p:txBody>
        </p:sp>
        <p:sp>
          <p:nvSpPr>
            <p:cNvPr id="46" name="Rectangle 11"/>
            <p:cNvSpPr>
              <a:spLocks noChangeArrowheads="1"/>
            </p:cNvSpPr>
            <p:nvPr/>
          </p:nvSpPr>
          <p:spPr bwMode="auto">
            <a:xfrm>
              <a:off x="3336925" y="2819400"/>
              <a:ext cx="2099537" cy="287509"/>
            </a:xfrm>
            <a:prstGeom prst="rect">
              <a:avLst/>
            </a:prstGeom>
            <a:noFill/>
            <a:ln w="9525">
              <a:noFill/>
              <a:miter lim="800000"/>
              <a:headEnd/>
              <a:tailEnd/>
            </a:ln>
            <a:effectLst/>
          </p:spPr>
          <p:txBody>
            <a:bodyPr wrap="none" lIns="92075" tIns="46038" rIns="92075" bIns="46038">
              <a:spAutoFit/>
            </a:bodyPr>
            <a:lstStyle/>
            <a:p>
              <a:pPr eaLnBrk="0" hangingPunct="0"/>
              <a:r>
                <a:rPr lang="en-US" sz="1400">
                  <a:latin typeface="Arial" charset="0"/>
                </a:rPr>
                <a:t>* Failing important course</a:t>
              </a:r>
            </a:p>
          </p:txBody>
        </p:sp>
        <p:sp>
          <p:nvSpPr>
            <p:cNvPr id="47" name="Rectangle 12"/>
            <p:cNvSpPr>
              <a:spLocks noChangeArrowheads="1"/>
            </p:cNvSpPr>
            <p:nvPr/>
          </p:nvSpPr>
          <p:spPr bwMode="auto">
            <a:xfrm>
              <a:off x="3336925" y="3200400"/>
              <a:ext cx="2307669" cy="287509"/>
            </a:xfrm>
            <a:prstGeom prst="rect">
              <a:avLst/>
            </a:prstGeom>
            <a:noFill/>
            <a:ln w="9525">
              <a:noFill/>
              <a:miter lim="800000"/>
              <a:headEnd/>
              <a:tailEnd/>
            </a:ln>
            <a:effectLst/>
          </p:spPr>
          <p:txBody>
            <a:bodyPr wrap="none" lIns="92075" tIns="46038" rIns="92075" bIns="46038">
              <a:spAutoFit/>
            </a:bodyPr>
            <a:lstStyle/>
            <a:p>
              <a:pPr eaLnBrk="0" hangingPunct="0"/>
              <a:r>
                <a:rPr lang="en-US" sz="1400">
                  <a:latin typeface="Arial" charset="0"/>
                </a:rPr>
                <a:t>* Finding a new love interest</a:t>
              </a:r>
            </a:p>
          </p:txBody>
        </p:sp>
        <p:sp>
          <p:nvSpPr>
            <p:cNvPr id="48" name="Rectangle 13"/>
            <p:cNvSpPr>
              <a:spLocks noChangeArrowheads="1"/>
            </p:cNvSpPr>
            <p:nvPr/>
          </p:nvSpPr>
          <p:spPr bwMode="auto">
            <a:xfrm>
              <a:off x="3336925" y="3581400"/>
              <a:ext cx="1780505" cy="287509"/>
            </a:xfrm>
            <a:prstGeom prst="rect">
              <a:avLst/>
            </a:prstGeom>
            <a:noFill/>
            <a:ln w="9525">
              <a:noFill/>
              <a:miter lim="800000"/>
              <a:headEnd/>
              <a:tailEnd/>
            </a:ln>
            <a:effectLst/>
          </p:spPr>
          <p:txBody>
            <a:bodyPr wrap="none" lIns="92075" tIns="46038" rIns="92075" bIns="46038">
              <a:spAutoFit/>
            </a:bodyPr>
            <a:lstStyle/>
            <a:p>
              <a:pPr eaLnBrk="0" hangingPunct="0"/>
              <a:r>
                <a:rPr lang="en-US" sz="1400">
                  <a:latin typeface="Arial" charset="0"/>
                </a:rPr>
                <a:t>* Loss of financial aid</a:t>
              </a:r>
            </a:p>
          </p:txBody>
        </p:sp>
        <p:sp>
          <p:nvSpPr>
            <p:cNvPr id="49" name="Rectangle 14"/>
            <p:cNvSpPr>
              <a:spLocks noChangeArrowheads="1"/>
            </p:cNvSpPr>
            <p:nvPr/>
          </p:nvSpPr>
          <p:spPr bwMode="auto">
            <a:xfrm>
              <a:off x="3336925" y="3962400"/>
              <a:ext cx="1883811" cy="287509"/>
            </a:xfrm>
            <a:prstGeom prst="rect">
              <a:avLst/>
            </a:prstGeom>
            <a:noFill/>
            <a:ln w="9525">
              <a:noFill/>
              <a:miter lim="800000"/>
              <a:headEnd/>
              <a:tailEnd/>
            </a:ln>
            <a:effectLst/>
          </p:spPr>
          <p:txBody>
            <a:bodyPr wrap="none" lIns="92075" tIns="46038" rIns="92075" bIns="46038">
              <a:spAutoFit/>
            </a:bodyPr>
            <a:lstStyle/>
            <a:p>
              <a:pPr eaLnBrk="0" hangingPunct="0"/>
              <a:r>
                <a:rPr lang="en-US" sz="1400">
                  <a:latin typeface="Arial" charset="0"/>
                </a:rPr>
                <a:t>* Major injury or illness</a:t>
              </a:r>
            </a:p>
          </p:txBody>
        </p:sp>
        <p:sp>
          <p:nvSpPr>
            <p:cNvPr id="50" name="Rectangle 15"/>
            <p:cNvSpPr>
              <a:spLocks noChangeArrowheads="1"/>
            </p:cNvSpPr>
            <p:nvPr/>
          </p:nvSpPr>
          <p:spPr bwMode="auto">
            <a:xfrm>
              <a:off x="3336925" y="4343400"/>
              <a:ext cx="1500728" cy="287509"/>
            </a:xfrm>
            <a:prstGeom prst="rect">
              <a:avLst/>
            </a:prstGeom>
            <a:noFill/>
            <a:ln w="9525">
              <a:noFill/>
              <a:miter lim="800000"/>
              <a:headEnd/>
              <a:tailEnd/>
            </a:ln>
            <a:effectLst/>
          </p:spPr>
          <p:txBody>
            <a:bodyPr wrap="none" lIns="92075" tIns="46038" rIns="92075" bIns="46038">
              <a:spAutoFit/>
            </a:bodyPr>
            <a:lstStyle/>
            <a:p>
              <a:pPr eaLnBrk="0" hangingPunct="0"/>
              <a:r>
                <a:rPr lang="en-US" sz="1400">
                  <a:latin typeface="Arial" charset="0"/>
                </a:rPr>
                <a:t>* Parents’ divorce</a:t>
              </a:r>
            </a:p>
          </p:txBody>
        </p:sp>
        <p:sp>
          <p:nvSpPr>
            <p:cNvPr id="51" name="Rectangle 16"/>
            <p:cNvSpPr>
              <a:spLocks noChangeArrowheads="1"/>
            </p:cNvSpPr>
            <p:nvPr/>
          </p:nvSpPr>
          <p:spPr bwMode="auto">
            <a:xfrm>
              <a:off x="3336925" y="4724400"/>
              <a:ext cx="2110173" cy="448179"/>
            </a:xfrm>
            <a:prstGeom prst="rect">
              <a:avLst/>
            </a:prstGeom>
            <a:noFill/>
            <a:ln w="9525">
              <a:noFill/>
              <a:miter lim="800000"/>
              <a:headEnd/>
              <a:tailEnd/>
            </a:ln>
            <a:effectLst/>
          </p:spPr>
          <p:txBody>
            <a:bodyPr wrap="none" lIns="92075" tIns="46038" rIns="92075" bIns="46038">
              <a:spAutoFit/>
            </a:bodyPr>
            <a:lstStyle/>
            <a:p>
              <a:pPr eaLnBrk="0" hangingPunct="0">
                <a:lnSpc>
                  <a:spcPct val="90000"/>
                </a:lnSpc>
              </a:pPr>
              <a:r>
                <a:rPr lang="en-US" sz="1400">
                  <a:latin typeface="Arial" charset="0"/>
                </a:rPr>
                <a:t>* Serious arguments with </a:t>
              </a:r>
            </a:p>
            <a:p>
              <a:pPr eaLnBrk="0" hangingPunct="0">
                <a:lnSpc>
                  <a:spcPct val="90000"/>
                </a:lnSpc>
              </a:pPr>
              <a:r>
                <a:rPr lang="en-US" sz="1400">
                  <a:latin typeface="Arial" charset="0"/>
                </a:rPr>
                <a:t>   romantic partner</a:t>
              </a:r>
            </a:p>
          </p:txBody>
        </p:sp>
        <p:sp>
          <p:nvSpPr>
            <p:cNvPr id="52" name="Rectangle 17"/>
            <p:cNvSpPr>
              <a:spLocks noChangeArrowheads="1"/>
            </p:cNvSpPr>
            <p:nvPr/>
          </p:nvSpPr>
          <p:spPr bwMode="auto">
            <a:xfrm>
              <a:off x="3336925" y="5257800"/>
              <a:ext cx="2213478" cy="287509"/>
            </a:xfrm>
            <a:prstGeom prst="rect">
              <a:avLst/>
            </a:prstGeom>
            <a:noFill/>
            <a:ln w="9525">
              <a:noFill/>
              <a:miter lim="800000"/>
              <a:headEnd/>
              <a:tailEnd/>
            </a:ln>
            <a:effectLst/>
          </p:spPr>
          <p:txBody>
            <a:bodyPr wrap="none" lIns="92075" tIns="46038" rIns="92075" bIns="46038">
              <a:spAutoFit/>
            </a:bodyPr>
            <a:lstStyle/>
            <a:p>
              <a:pPr eaLnBrk="0" hangingPunct="0"/>
              <a:r>
                <a:rPr lang="en-US" sz="1400">
                  <a:latin typeface="Arial" charset="0"/>
                </a:rPr>
                <a:t>* Outstanding achievement</a:t>
              </a:r>
            </a:p>
          </p:txBody>
        </p:sp>
        <p:sp>
          <p:nvSpPr>
            <p:cNvPr id="55" name="Rectangle 22"/>
            <p:cNvSpPr>
              <a:spLocks noChangeArrowheads="1"/>
            </p:cNvSpPr>
            <p:nvPr/>
          </p:nvSpPr>
          <p:spPr bwMode="auto">
            <a:xfrm>
              <a:off x="680988" y="2295041"/>
              <a:ext cx="1588762" cy="287509"/>
            </a:xfrm>
            <a:prstGeom prst="rect">
              <a:avLst/>
            </a:prstGeom>
            <a:noFill/>
            <a:ln w="9525">
              <a:noFill/>
              <a:miter lim="800000"/>
              <a:headEnd/>
              <a:tailEnd/>
            </a:ln>
            <a:effectLst/>
          </p:spPr>
          <p:txBody>
            <a:bodyPr wrap="square" lIns="92075" tIns="46038" rIns="92075" bIns="46038">
              <a:spAutoFit/>
            </a:bodyPr>
            <a:lstStyle/>
            <a:p>
              <a:pPr eaLnBrk="0" hangingPunct="0"/>
              <a:r>
                <a:rPr lang="en-US" sz="1400" dirty="0" smtClean="0">
                  <a:latin typeface="Arial" charset="0"/>
                </a:rPr>
                <a:t>Parent pressures</a:t>
              </a:r>
              <a:endParaRPr lang="en-US" sz="1400" dirty="0">
                <a:latin typeface="Arial" charset="0"/>
              </a:endParaRPr>
            </a:p>
          </p:txBody>
        </p:sp>
        <p:sp>
          <p:nvSpPr>
            <p:cNvPr id="56" name="Rectangle 23"/>
            <p:cNvSpPr>
              <a:spLocks noChangeArrowheads="1"/>
            </p:cNvSpPr>
            <p:nvPr/>
          </p:nvSpPr>
          <p:spPr bwMode="auto">
            <a:xfrm>
              <a:off x="680988" y="2508142"/>
              <a:ext cx="1543509" cy="488346"/>
            </a:xfrm>
            <a:prstGeom prst="rect">
              <a:avLst/>
            </a:prstGeom>
            <a:noFill/>
            <a:ln w="9525">
              <a:noFill/>
              <a:miter lim="800000"/>
              <a:headEnd/>
              <a:tailEnd/>
            </a:ln>
            <a:effectLst/>
          </p:spPr>
          <p:txBody>
            <a:bodyPr wrap="none" lIns="92075" tIns="46038" rIns="92075" bIns="46038">
              <a:spAutoFit/>
            </a:bodyPr>
            <a:lstStyle/>
            <a:p>
              <a:pPr eaLnBrk="0" hangingPunct="0"/>
              <a:endParaRPr lang="en-US" sz="1400" dirty="0" smtClean="0">
                <a:latin typeface="Arial" charset="0"/>
              </a:endParaRPr>
            </a:p>
            <a:p>
              <a:pPr eaLnBrk="0" hangingPunct="0"/>
              <a:r>
                <a:rPr lang="en-US" sz="1400" dirty="0" smtClean="0">
                  <a:latin typeface="Arial" charset="0"/>
                </a:rPr>
                <a:t>Unwed </a:t>
              </a:r>
              <a:r>
                <a:rPr lang="en-US" sz="1400" dirty="0">
                  <a:latin typeface="Arial" charset="0"/>
                </a:rPr>
                <a:t>pregnancy</a:t>
              </a:r>
            </a:p>
          </p:txBody>
        </p:sp>
        <p:sp>
          <p:nvSpPr>
            <p:cNvPr id="57" name="Rectangle 24"/>
            <p:cNvSpPr>
              <a:spLocks noChangeArrowheads="1"/>
            </p:cNvSpPr>
            <p:nvPr/>
          </p:nvSpPr>
          <p:spPr bwMode="auto">
            <a:xfrm>
              <a:off x="6537325" y="2286000"/>
              <a:ext cx="1449319" cy="448179"/>
            </a:xfrm>
            <a:prstGeom prst="rect">
              <a:avLst/>
            </a:prstGeom>
            <a:noFill/>
            <a:ln w="9525">
              <a:noFill/>
              <a:miter lim="800000"/>
              <a:headEnd/>
              <a:tailEnd/>
            </a:ln>
            <a:effectLst/>
          </p:spPr>
          <p:txBody>
            <a:bodyPr wrap="none" lIns="92075" tIns="46038" rIns="92075" bIns="46038">
              <a:spAutoFit/>
            </a:bodyPr>
            <a:lstStyle/>
            <a:p>
              <a:pPr eaLnBrk="0" hangingPunct="0">
                <a:lnSpc>
                  <a:spcPct val="90000"/>
                </a:lnSpc>
              </a:pPr>
              <a:r>
                <a:rPr lang="en-US" sz="1400">
                  <a:latin typeface="Arial" charset="0"/>
                </a:rPr>
                <a:t>* Change in</a:t>
              </a:r>
            </a:p>
            <a:p>
              <a:pPr eaLnBrk="0" hangingPunct="0">
                <a:lnSpc>
                  <a:spcPct val="90000"/>
                </a:lnSpc>
              </a:pPr>
              <a:r>
                <a:rPr lang="en-US" sz="1400">
                  <a:latin typeface="Arial" charset="0"/>
                </a:rPr>
                <a:t>   sleeping habits</a:t>
              </a:r>
            </a:p>
          </p:txBody>
        </p:sp>
        <p:sp>
          <p:nvSpPr>
            <p:cNvPr id="58" name="Rectangle 25"/>
            <p:cNvSpPr>
              <a:spLocks noChangeArrowheads="1"/>
            </p:cNvSpPr>
            <p:nvPr/>
          </p:nvSpPr>
          <p:spPr bwMode="auto">
            <a:xfrm>
              <a:off x="6537325" y="2800350"/>
              <a:ext cx="1545029" cy="448179"/>
            </a:xfrm>
            <a:prstGeom prst="rect">
              <a:avLst/>
            </a:prstGeom>
            <a:noFill/>
            <a:ln w="9525">
              <a:noFill/>
              <a:miter lim="800000"/>
              <a:headEnd/>
              <a:tailEnd/>
            </a:ln>
            <a:effectLst/>
          </p:spPr>
          <p:txBody>
            <a:bodyPr wrap="none" lIns="92075" tIns="46038" rIns="92075" bIns="46038">
              <a:spAutoFit/>
            </a:bodyPr>
            <a:lstStyle/>
            <a:p>
              <a:pPr eaLnBrk="0" hangingPunct="0">
                <a:lnSpc>
                  <a:spcPct val="90000"/>
                </a:lnSpc>
              </a:pPr>
              <a:r>
                <a:rPr lang="en-US" sz="1400">
                  <a:latin typeface="Arial" charset="0"/>
                </a:rPr>
                <a:t>* Change in social</a:t>
              </a:r>
            </a:p>
            <a:p>
              <a:pPr eaLnBrk="0" hangingPunct="0">
                <a:lnSpc>
                  <a:spcPct val="90000"/>
                </a:lnSpc>
              </a:pPr>
              <a:r>
                <a:rPr lang="en-US" sz="1400">
                  <a:latin typeface="Arial" charset="0"/>
                </a:rPr>
                <a:t>   activities</a:t>
              </a:r>
            </a:p>
          </p:txBody>
        </p:sp>
        <p:sp>
          <p:nvSpPr>
            <p:cNvPr id="59" name="Rectangle 26"/>
            <p:cNvSpPr>
              <a:spLocks noChangeArrowheads="1"/>
            </p:cNvSpPr>
            <p:nvPr/>
          </p:nvSpPr>
          <p:spPr bwMode="auto">
            <a:xfrm>
              <a:off x="6537325" y="3333750"/>
              <a:ext cx="1206246" cy="448179"/>
            </a:xfrm>
            <a:prstGeom prst="rect">
              <a:avLst/>
            </a:prstGeom>
            <a:noFill/>
            <a:ln w="9525">
              <a:noFill/>
              <a:miter lim="800000"/>
              <a:headEnd/>
              <a:tailEnd/>
            </a:ln>
            <a:effectLst/>
          </p:spPr>
          <p:txBody>
            <a:bodyPr wrap="none" lIns="92075" tIns="46038" rIns="92075" bIns="46038">
              <a:spAutoFit/>
            </a:bodyPr>
            <a:lstStyle/>
            <a:p>
              <a:pPr eaLnBrk="0" hangingPunct="0">
                <a:lnSpc>
                  <a:spcPct val="90000"/>
                </a:lnSpc>
              </a:pPr>
              <a:r>
                <a:rPr lang="en-US" sz="1400">
                  <a:latin typeface="Arial" charset="0"/>
                </a:rPr>
                <a:t>* Conflict with</a:t>
              </a:r>
            </a:p>
            <a:p>
              <a:pPr eaLnBrk="0" hangingPunct="0">
                <a:lnSpc>
                  <a:spcPct val="90000"/>
                </a:lnSpc>
              </a:pPr>
              <a:r>
                <a:rPr lang="en-US" sz="1400">
                  <a:latin typeface="Arial" charset="0"/>
                </a:rPr>
                <a:t>   instructor</a:t>
              </a:r>
            </a:p>
          </p:txBody>
        </p:sp>
        <p:sp>
          <p:nvSpPr>
            <p:cNvPr id="60" name="Rectangle 27"/>
            <p:cNvSpPr>
              <a:spLocks noChangeArrowheads="1"/>
            </p:cNvSpPr>
            <p:nvPr/>
          </p:nvSpPr>
          <p:spPr bwMode="auto">
            <a:xfrm>
              <a:off x="6537325" y="3867151"/>
              <a:ext cx="1382474" cy="448179"/>
            </a:xfrm>
            <a:prstGeom prst="rect">
              <a:avLst/>
            </a:prstGeom>
            <a:noFill/>
            <a:ln w="9525">
              <a:noFill/>
              <a:miter lim="800000"/>
              <a:headEnd/>
              <a:tailEnd/>
            </a:ln>
            <a:effectLst/>
          </p:spPr>
          <p:txBody>
            <a:bodyPr wrap="none" lIns="92075" tIns="46038" rIns="92075" bIns="46038">
              <a:spAutoFit/>
            </a:bodyPr>
            <a:lstStyle/>
            <a:p>
              <a:pPr eaLnBrk="0" hangingPunct="0">
                <a:lnSpc>
                  <a:spcPct val="90000"/>
                </a:lnSpc>
              </a:pPr>
              <a:r>
                <a:rPr lang="en-US" sz="1400">
                  <a:latin typeface="Arial" charset="0"/>
                </a:rPr>
                <a:t>* Lower grades</a:t>
              </a:r>
            </a:p>
            <a:p>
              <a:pPr eaLnBrk="0" hangingPunct="0">
                <a:lnSpc>
                  <a:spcPct val="90000"/>
                </a:lnSpc>
              </a:pPr>
              <a:r>
                <a:rPr lang="en-US" sz="1400">
                  <a:latin typeface="Arial" charset="0"/>
                </a:rPr>
                <a:t>   than expected</a:t>
              </a:r>
            </a:p>
          </p:txBody>
        </p:sp>
      </p:grpSp>
      <p:pic>
        <p:nvPicPr>
          <p:cNvPr id="1027" name="Picture 3" descr="C:\Users\ACER\Pictures\stressed_out.jpg"/>
          <p:cNvPicPr>
            <a:picLocks noGrp="1" noChangeAspect="1" noChangeArrowheads="1"/>
          </p:cNvPicPr>
          <p:nvPr>
            <p:ph sz="quarter" idx="1"/>
          </p:nvPr>
        </p:nvPicPr>
        <p:blipFill>
          <a:blip r:embed="rId2"/>
          <a:srcRect/>
          <a:stretch>
            <a:fillRect/>
          </a:stretch>
        </p:blipFill>
        <p:spPr bwMode="auto">
          <a:xfrm>
            <a:off x="457200" y="3505200"/>
            <a:ext cx="2667000" cy="2895600"/>
          </a:xfrm>
          <a:prstGeom prst="rect">
            <a:avLst/>
          </a:prstGeom>
          <a:noFill/>
        </p:spPr>
      </p:pic>
    </p:spTree>
  </p:cSld>
  <p:clrMapOvr>
    <a:masterClrMapping/>
  </p:clrMapOvr>
  <p:transition>
    <p:pull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Negative Stress</a:t>
            </a:r>
            <a:endParaRPr lang="en-US" dirty="0">
              <a:solidFill>
                <a:schemeClr val="tx1"/>
              </a:solidFill>
            </a:endParaRPr>
          </a:p>
        </p:txBody>
      </p:sp>
      <p:sp>
        <p:nvSpPr>
          <p:cNvPr id="3" name="Content Placeholder 2"/>
          <p:cNvSpPr>
            <a:spLocks noGrp="1"/>
          </p:cNvSpPr>
          <p:nvPr>
            <p:ph sz="quarter" idx="1"/>
          </p:nvPr>
        </p:nvSpPr>
        <p:spPr/>
        <p:style>
          <a:lnRef idx="0">
            <a:schemeClr val="accent2"/>
          </a:lnRef>
          <a:fillRef idx="3">
            <a:schemeClr val="accent2"/>
          </a:fillRef>
          <a:effectRef idx="3">
            <a:schemeClr val="accent2"/>
          </a:effectRef>
          <a:fontRef idx="minor">
            <a:schemeClr val="lt1"/>
          </a:fontRef>
        </p:style>
        <p:txBody>
          <a:bodyPr>
            <a:noAutofit/>
          </a:bodyPr>
          <a:lstStyle/>
          <a:p>
            <a:r>
              <a:rPr lang="en-US" sz="3200" dirty="0" smtClean="0">
                <a:solidFill>
                  <a:schemeClr val="tx1"/>
                </a:solidFill>
                <a:latin typeface="Times New Roman" pitchFamily="18" charset="0"/>
                <a:cs typeface="Times New Roman" pitchFamily="18" charset="0"/>
              </a:rPr>
              <a:t>Negative stress is generally seen harming</a:t>
            </a:r>
          </a:p>
          <a:p>
            <a:r>
              <a:rPr lang="en-US" sz="3200" dirty="0" smtClean="0">
                <a:solidFill>
                  <a:schemeClr val="tx1"/>
                </a:solidFill>
                <a:latin typeface="Times New Roman" pitchFamily="18" charset="0"/>
                <a:cs typeface="Times New Roman" pitchFamily="18" charset="0"/>
              </a:rPr>
              <a:t>ones social, and psychological life and is characterized by its  contributory factors such as headaches, digestive problems, skin complaints, insomnia and ulcers.</a:t>
            </a:r>
          </a:p>
          <a:p>
            <a:r>
              <a:rPr lang="en-US" sz="3200" dirty="0" smtClean="0">
                <a:solidFill>
                  <a:schemeClr val="tx1"/>
                </a:solidFill>
                <a:latin typeface="Times New Roman" pitchFamily="18" charset="0"/>
                <a:cs typeface="Times New Roman" pitchFamily="18" charset="0"/>
              </a:rPr>
              <a:t>Excessive, prolonged and unrelieved stress</a:t>
            </a:r>
            <a:br>
              <a:rPr lang="en-US" sz="3200" dirty="0" smtClean="0">
                <a:solidFill>
                  <a:schemeClr val="tx1"/>
                </a:solidFill>
                <a:latin typeface="Times New Roman" pitchFamily="18" charset="0"/>
                <a:cs typeface="Times New Roman" pitchFamily="18" charset="0"/>
              </a:rPr>
            </a:br>
            <a:r>
              <a:rPr lang="en-US" sz="3200" dirty="0" smtClean="0">
                <a:solidFill>
                  <a:schemeClr val="tx1"/>
                </a:solidFill>
                <a:latin typeface="Times New Roman" pitchFamily="18" charset="0"/>
                <a:cs typeface="Times New Roman" pitchFamily="18" charset="0"/>
              </a:rPr>
              <a:t>can have a harmful effect on mental,</a:t>
            </a:r>
            <a:br>
              <a:rPr lang="en-US" sz="3200" dirty="0" smtClean="0">
                <a:solidFill>
                  <a:schemeClr val="tx1"/>
                </a:solidFill>
                <a:latin typeface="Times New Roman" pitchFamily="18" charset="0"/>
                <a:cs typeface="Times New Roman" pitchFamily="18" charset="0"/>
              </a:rPr>
            </a:br>
            <a:r>
              <a:rPr lang="en-US" sz="3200" dirty="0" smtClean="0">
                <a:solidFill>
                  <a:schemeClr val="tx1"/>
                </a:solidFill>
                <a:latin typeface="Times New Roman" pitchFamily="18" charset="0"/>
                <a:cs typeface="Times New Roman" pitchFamily="18" charset="0"/>
              </a:rPr>
              <a:t>physical and spiritual health.</a:t>
            </a:r>
            <a:br>
              <a:rPr lang="en-US" sz="3200" dirty="0" smtClean="0">
                <a:solidFill>
                  <a:schemeClr val="tx1"/>
                </a:solidFill>
                <a:latin typeface="Times New Roman" pitchFamily="18" charset="0"/>
                <a:cs typeface="Times New Roman" pitchFamily="18" charset="0"/>
              </a:rPr>
            </a:br>
            <a:endParaRPr lang="en-US" sz="3200" dirty="0" smtClean="0">
              <a:solidFill>
                <a:schemeClr val="tx1"/>
              </a:solidFill>
              <a:latin typeface="Times New Roman" pitchFamily="18" charset="0"/>
              <a:cs typeface="Times New Roman" pitchFamily="18" charset="0"/>
            </a:endParaRPr>
          </a:p>
          <a:p>
            <a:endParaRPr lang="en-US" sz="3200" dirty="0">
              <a:solidFill>
                <a:schemeClr val="tx1"/>
              </a:solidFill>
              <a:latin typeface="Times New Roman" pitchFamily="18" charset="0"/>
              <a:cs typeface="Times New Roman" pitchFamily="18" charset="0"/>
            </a:endParaRPr>
          </a:p>
        </p:txBody>
      </p:sp>
    </p:spTree>
  </p:cSld>
  <p:clrMapOvr>
    <a:masterClrMapping/>
  </p:clrMapOvr>
  <p:transition>
    <p:pull dir="l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Positive Stress</a:t>
            </a:r>
            <a:endParaRPr lang="en-US" dirty="0">
              <a:solidFill>
                <a:schemeClr val="tx1"/>
              </a:solidFill>
            </a:endParaRPr>
          </a:p>
        </p:txBody>
      </p:sp>
      <p:sp>
        <p:nvSpPr>
          <p:cNvPr id="3" name="Content Placeholder 2"/>
          <p:cNvSpPr>
            <a:spLocks noGrp="1"/>
          </p:cNvSpPr>
          <p:nvPr>
            <p:ph sz="quarter" idx="1"/>
          </p:nvPr>
        </p:nvSpPr>
        <p:spPr/>
        <p:style>
          <a:lnRef idx="0">
            <a:schemeClr val="accent2"/>
          </a:lnRef>
          <a:fillRef idx="3">
            <a:schemeClr val="accent2"/>
          </a:fillRef>
          <a:effectRef idx="3">
            <a:schemeClr val="accent2"/>
          </a:effectRef>
          <a:fontRef idx="minor">
            <a:schemeClr val="lt1"/>
          </a:fontRef>
        </p:style>
        <p:txBody>
          <a:bodyPr>
            <a:normAutofit/>
          </a:bodyPr>
          <a:lstStyle/>
          <a:p>
            <a:r>
              <a:rPr lang="en-US" sz="3200" dirty="0" smtClean="0">
                <a:solidFill>
                  <a:schemeClr val="tx1"/>
                </a:solidFill>
                <a:latin typeface="Times New Roman" pitchFamily="18" charset="0"/>
                <a:cs typeface="Times New Roman" pitchFamily="18" charset="0"/>
              </a:rPr>
              <a:t>Stress can also have a positive effect,</a:t>
            </a:r>
            <a:br>
              <a:rPr lang="en-US" sz="3200" dirty="0" smtClean="0">
                <a:solidFill>
                  <a:schemeClr val="tx1"/>
                </a:solidFill>
                <a:latin typeface="Times New Roman" pitchFamily="18" charset="0"/>
                <a:cs typeface="Times New Roman" pitchFamily="18" charset="0"/>
              </a:rPr>
            </a:br>
            <a:r>
              <a:rPr lang="en-US" sz="3200" dirty="0" smtClean="0">
                <a:solidFill>
                  <a:schemeClr val="tx1"/>
                </a:solidFill>
                <a:latin typeface="Times New Roman" pitchFamily="18" charset="0"/>
                <a:cs typeface="Times New Roman" pitchFamily="18" charset="0"/>
              </a:rPr>
              <a:t>spurring motivation and awareness,</a:t>
            </a:r>
            <a:br>
              <a:rPr lang="en-US" sz="3200" dirty="0" smtClean="0">
                <a:solidFill>
                  <a:schemeClr val="tx1"/>
                </a:solidFill>
                <a:latin typeface="Times New Roman" pitchFamily="18" charset="0"/>
                <a:cs typeface="Times New Roman" pitchFamily="18" charset="0"/>
              </a:rPr>
            </a:br>
            <a:r>
              <a:rPr lang="en-US" sz="3200" dirty="0" smtClean="0">
                <a:solidFill>
                  <a:schemeClr val="tx1"/>
                </a:solidFill>
                <a:latin typeface="Times New Roman" pitchFamily="18" charset="0"/>
                <a:cs typeface="Times New Roman" pitchFamily="18" charset="0"/>
              </a:rPr>
              <a:t>providing the stimulation to cope with</a:t>
            </a:r>
            <a:br>
              <a:rPr lang="en-US" sz="3200" dirty="0" smtClean="0">
                <a:solidFill>
                  <a:schemeClr val="tx1"/>
                </a:solidFill>
                <a:latin typeface="Times New Roman" pitchFamily="18" charset="0"/>
                <a:cs typeface="Times New Roman" pitchFamily="18" charset="0"/>
              </a:rPr>
            </a:br>
            <a:r>
              <a:rPr lang="en-US" sz="3200" dirty="0" smtClean="0">
                <a:solidFill>
                  <a:schemeClr val="tx1"/>
                </a:solidFill>
                <a:latin typeface="Times New Roman" pitchFamily="18" charset="0"/>
                <a:cs typeface="Times New Roman" pitchFamily="18" charset="0"/>
              </a:rPr>
              <a:t>challenging situations.</a:t>
            </a:r>
            <a:br>
              <a:rPr lang="en-US" sz="3200" dirty="0" smtClean="0">
                <a:solidFill>
                  <a:schemeClr val="tx1"/>
                </a:solidFill>
                <a:latin typeface="Times New Roman" pitchFamily="18" charset="0"/>
                <a:cs typeface="Times New Roman" pitchFamily="18" charset="0"/>
              </a:rPr>
            </a:br>
            <a:endParaRPr lang="en-US" sz="3200" dirty="0" smtClean="0">
              <a:solidFill>
                <a:schemeClr val="tx1"/>
              </a:solidFill>
              <a:latin typeface="Times New Roman" pitchFamily="18" charset="0"/>
              <a:cs typeface="Times New Roman" pitchFamily="18" charset="0"/>
            </a:endParaRPr>
          </a:p>
          <a:p>
            <a:r>
              <a:rPr lang="en-US" sz="3200" dirty="0" smtClean="0">
                <a:solidFill>
                  <a:schemeClr val="tx1"/>
                </a:solidFill>
                <a:latin typeface="Times New Roman" pitchFamily="18" charset="0"/>
                <a:cs typeface="Times New Roman" pitchFamily="18" charset="0"/>
              </a:rPr>
              <a:t>Stress also provides the sense of urgency</a:t>
            </a:r>
            <a:br>
              <a:rPr lang="en-US" sz="3200" dirty="0" smtClean="0">
                <a:solidFill>
                  <a:schemeClr val="tx1"/>
                </a:solidFill>
                <a:latin typeface="Times New Roman" pitchFamily="18" charset="0"/>
                <a:cs typeface="Times New Roman" pitchFamily="18" charset="0"/>
              </a:rPr>
            </a:br>
            <a:r>
              <a:rPr lang="en-US" sz="3200" dirty="0" smtClean="0">
                <a:solidFill>
                  <a:schemeClr val="tx1"/>
                </a:solidFill>
                <a:latin typeface="Times New Roman" pitchFamily="18" charset="0"/>
                <a:cs typeface="Times New Roman" pitchFamily="18" charset="0"/>
              </a:rPr>
              <a:t>and alertness needed for survival when</a:t>
            </a:r>
            <a:br>
              <a:rPr lang="en-US" sz="3200" dirty="0" smtClean="0">
                <a:solidFill>
                  <a:schemeClr val="tx1"/>
                </a:solidFill>
                <a:latin typeface="Times New Roman" pitchFamily="18" charset="0"/>
                <a:cs typeface="Times New Roman" pitchFamily="18" charset="0"/>
              </a:rPr>
            </a:br>
            <a:r>
              <a:rPr lang="en-US" sz="3200" dirty="0" smtClean="0">
                <a:solidFill>
                  <a:schemeClr val="tx1"/>
                </a:solidFill>
                <a:latin typeface="Times New Roman" pitchFamily="18" charset="0"/>
                <a:cs typeface="Times New Roman" pitchFamily="18" charset="0"/>
              </a:rPr>
              <a:t>confronting threatening situations</a:t>
            </a:r>
          </a:p>
          <a:p>
            <a:endParaRPr lang="en-US" sz="3200" dirty="0">
              <a:solidFill>
                <a:schemeClr val="tx1"/>
              </a:solidFill>
              <a:latin typeface="Times New Roman" pitchFamily="18" charset="0"/>
              <a:cs typeface="Times New Roman" pitchFamily="18" charset="0"/>
            </a:endParaRPr>
          </a:p>
        </p:txBody>
      </p:sp>
    </p:spTree>
  </p:cSld>
  <p:clrMapOvr>
    <a:masterClrMapping/>
  </p:clrMapOvr>
  <p:transition>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latin typeface="Times New Roman" pitchFamily="18" charset="0"/>
                <a:cs typeface="Times New Roman" pitchFamily="18" charset="0"/>
              </a:rPr>
              <a:t>Consequences of Stress</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612648" y="1600200"/>
            <a:ext cx="8153400" cy="4876800"/>
          </a:xfrm>
        </p:spPr>
        <p:style>
          <a:lnRef idx="0">
            <a:schemeClr val="accent2"/>
          </a:lnRef>
          <a:fillRef idx="3">
            <a:schemeClr val="accent2"/>
          </a:fillRef>
          <a:effectRef idx="3">
            <a:schemeClr val="accent2"/>
          </a:effectRef>
          <a:fontRef idx="minor">
            <a:schemeClr val="lt1"/>
          </a:fontRef>
        </p:style>
        <p:txBody>
          <a:bodyPr/>
          <a:lstStyle/>
          <a:p>
            <a:endParaRPr lang="en-US" dirty="0"/>
          </a:p>
        </p:txBody>
      </p:sp>
      <p:sp>
        <p:nvSpPr>
          <p:cNvPr id="4" name="Rectangle 3"/>
          <p:cNvSpPr/>
          <p:nvPr/>
        </p:nvSpPr>
        <p:spPr>
          <a:xfrm>
            <a:off x="838200" y="1828800"/>
            <a:ext cx="7848600" cy="4335033"/>
          </a:xfrm>
          <a:prstGeom prst="rect">
            <a:avLst/>
          </a:prstGeom>
        </p:spPr>
        <p:txBody>
          <a:bodyPr wrap="square">
            <a:spAutoFit/>
          </a:bodyPr>
          <a:lstStyle/>
          <a:p>
            <a:pPr>
              <a:lnSpc>
                <a:spcPct val="140000"/>
              </a:lnSpc>
              <a:buFont typeface="Wingdings" pitchFamily="2" charset="2"/>
              <a:buChar char="v"/>
            </a:pPr>
            <a:r>
              <a:rPr lang="en-US" sz="2400" b="1" dirty="0" smtClean="0">
                <a:latin typeface="Times New Roman" pitchFamily="18" charset="0"/>
                <a:cs typeface="Times New Roman" pitchFamily="18" charset="0"/>
              </a:rPr>
              <a:t>Physiological effects</a:t>
            </a:r>
          </a:p>
          <a:p>
            <a:pPr lvl="1">
              <a:lnSpc>
                <a:spcPct val="140000"/>
              </a:lnSpc>
              <a:buFont typeface="Wingdings" pitchFamily="2" charset="2"/>
              <a:buChar char="v"/>
            </a:pPr>
            <a:r>
              <a:rPr lang="en-US" sz="2400" b="1" dirty="0" smtClean="0">
                <a:latin typeface="Times New Roman" pitchFamily="18" charset="0"/>
                <a:cs typeface="Times New Roman" pitchFamily="18" charset="0"/>
              </a:rPr>
              <a:t>Increased blood pressure, increased heart rate, sweating, hot and cold spells, etc.</a:t>
            </a:r>
          </a:p>
          <a:p>
            <a:pPr>
              <a:lnSpc>
                <a:spcPct val="140000"/>
              </a:lnSpc>
              <a:buFont typeface="Wingdings" pitchFamily="2" charset="2"/>
              <a:buChar char="v"/>
            </a:pPr>
            <a:r>
              <a:rPr lang="en-US" sz="2400" b="1" dirty="0" smtClean="0">
                <a:latin typeface="Times New Roman" pitchFamily="18" charset="0"/>
                <a:cs typeface="Times New Roman" pitchFamily="18" charset="0"/>
              </a:rPr>
              <a:t>Emotional effects</a:t>
            </a:r>
          </a:p>
          <a:p>
            <a:pPr lvl="1">
              <a:lnSpc>
                <a:spcPct val="140000"/>
              </a:lnSpc>
              <a:buFont typeface="Wingdings" pitchFamily="2" charset="2"/>
              <a:buChar char="v"/>
            </a:pPr>
            <a:r>
              <a:rPr lang="en-US" sz="2400" b="1" dirty="0" smtClean="0">
                <a:latin typeface="Times New Roman" pitchFamily="18" charset="0"/>
                <a:cs typeface="Times New Roman" pitchFamily="18" charset="0"/>
              </a:rPr>
              <a:t>Anger, anxiety, depression, lowered self-esteem, etc.</a:t>
            </a:r>
          </a:p>
          <a:p>
            <a:pPr>
              <a:lnSpc>
                <a:spcPct val="140000"/>
              </a:lnSpc>
              <a:buFont typeface="Wingdings" pitchFamily="2" charset="2"/>
              <a:buChar char="v"/>
            </a:pPr>
            <a:r>
              <a:rPr lang="en-US" sz="2400" b="1" dirty="0" smtClean="0">
                <a:latin typeface="Times New Roman" pitchFamily="18" charset="0"/>
                <a:cs typeface="Times New Roman" pitchFamily="18" charset="0"/>
              </a:rPr>
              <a:t>Behavioral effects</a:t>
            </a:r>
          </a:p>
          <a:p>
            <a:pPr lvl="1">
              <a:lnSpc>
                <a:spcPct val="140000"/>
              </a:lnSpc>
              <a:buFont typeface="Wingdings" pitchFamily="2" charset="2"/>
              <a:buChar char="v"/>
            </a:pPr>
            <a:r>
              <a:rPr lang="en-US" sz="2400" b="1" dirty="0" smtClean="0">
                <a:latin typeface="Times New Roman" pitchFamily="18" charset="0"/>
                <a:cs typeface="Times New Roman" pitchFamily="18" charset="0"/>
              </a:rPr>
              <a:t>Poor performance, absenteeism, fighting among friends, irritating response etc.</a:t>
            </a:r>
            <a:endParaRPr lang="en-US" sz="2400" b="1" dirty="0">
              <a:latin typeface="Times New Roman" pitchFamily="18" charset="0"/>
              <a:cs typeface="Times New Roman" pitchFamily="18" charset="0"/>
            </a:endParaRPr>
          </a:p>
        </p:txBody>
      </p:sp>
    </p:spTree>
  </p:cSld>
  <p:clrMapOvr>
    <a:masterClrMapping/>
  </p:clrMapOvr>
  <p:transition>
    <p:spli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TotalTime>
  <Words>665</Words>
  <Application>Microsoft Office PowerPoint</Application>
  <PresentationFormat>On-screen Show (4:3)</PresentationFormat>
  <Paragraphs>105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Median</vt:lpstr>
      <vt:lpstr>Stress engulfing the Youth</vt:lpstr>
      <vt:lpstr>   Stress - Coping With Everyday Problems  </vt:lpstr>
      <vt:lpstr>Victims of Stress</vt:lpstr>
      <vt:lpstr>           Stress among Youth</vt:lpstr>
      <vt:lpstr>The Relationship Between Stressors and Experienced Stress</vt:lpstr>
      <vt:lpstr>Stressful event for College Students</vt:lpstr>
      <vt:lpstr>Negative Stress</vt:lpstr>
      <vt:lpstr>Positive Stress</vt:lpstr>
      <vt:lpstr>Consequences of Stress</vt:lpstr>
      <vt:lpstr>Managing  Stress</vt:lpstr>
      <vt:lpstr>Individual Stress Management Initiatives</vt:lpstr>
      <vt:lpstr>Combating Stress</vt:lpstr>
      <vt:lpstr>Stress-busters </vt:lpstr>
      <vt:lpstr>       Conclusion</vt:lpstr>
      <vt:lpstr>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Coping Strategies among Youngsters</dc:title>
  <dc:creator>ACER</dc:creator>
  <cp:lastModifiedBy>Microsoft</cp:lastModifiedBy>
  <cp:revision>69</cp:revision>
  <dcterms:created xsi:type="dcterms:W3CDTF">2010-11-15T15:03:39Z</dcterms:created>
  <dcterms:modified xsi:type="dcterms:W3CDTF">2020-04-16T01:38:44Z</dcterms:modified>
</cp:coreProperties>
</file>